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1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6" r:id="rId2"/>
    <p:sldId id="264" r:id="rId3"/>
    <p:sldId id="262" r:id="rId4"/>
    <p:sldId id="297" r:id="rId5"/>
    <p:sldId id="256" r:id="rId6"/>
    <p:sldId id="298" r:id="rId7"/>
    <p:sldId id="308" r:id="rId8"/>
    <p:sldId id="304" r:id="rId9"/>
    <p:sldId id="305" r:id="rId10"/>
    <p:sldId id="306" r:id="rId11"/>
    <p:sldId id="309" r:id="rId12"/>
    <p:sldId id="301" r:id="rId13"/>
    <p:sldId id="310" r:id="rId14"/>
    <p:sldId id="311" r:id="rId15"/>
    <p:sldId id="287" r:id="rId16"/>
    <p:sldId id="302" r:id="rId17"/>
    <p:sldId id="290" r:id="rId18"/>
    <p:sldId id="292" r:id="rId19"/>
    <p:sldId id="261" r:id="rId20"/>
    <p:sldId id="260" r:id="rId21"/>
    <p:sldId id="259" r:id="rId22"/>
    <p:sldId id="293" r:id="rId23"/>
    <p:sldId id="294" r:id="rId24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0000"/>
    <a:srgbClr val="990000"/>
    <a:srgbClr val="0033CC"/>
    <a:srgbClr val="FF3399"/>
    <a:srgbClr val="FF0066"/>
    <a:srgbClr val="33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570" autoAdjust="0"/>
  </p:normalViewPr>
  <p:slideViewPr>
    <p:cSldViewPr>
      <p:cViewPr varScale="1">
        <p:scale>
          <a:sx n="67" d="100"/>
          <a:sy n="67" d="100"/>
        </p:scale>
        <p:origin x="-1470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08T00:19:18.707"/>
    </inkml:context>
    <inkml:brush xml:id="br0">
      <inkml:brushProperty name="width" value="0.09701" units="cm"/>
      <inkml:brushProperty name="height" value="0.09701" units="cm"/>
      <inkml:brushProperty name="color" value="#800080"/>
      <inkml:brushProperty name="fitToCurve" value="1"/>
    </inkml:brush>
  </inkml:definitions>
  <inkml:trace contextRef="#ctx0" brushRef="#br0">0 74,'0'0,"25"0,-25 0,25 0,-25 0,24 0,-24 0,25 0,0 0,-25 0,25 0,0 0,-1 0,-24 0,25 0,-25 0,25 0,0 0,0 0,-25 0,24 0,-24 0,25 0,-25 0,50 0,-50 0,25 0,-1 0,-24 0,25 0,-25 0,25 0,-25 0,25 0,0 0,-25-24,24 24,-24 0,25 0,-25 0,25 0,0 0,0 0,-1 0,1 0,0 0,-25 0,25 0,-25 0,25 0,-1 0,-24 0,0 0,0 0,25 0,-25 0,0 0,25 0,-25 0,25 0,-25 0,0 0,0 0,25 0,-25 0,25 0,-25 0,24 0,-24 0,25 0,0 0,-25 0,25 0,-25 0,25 0,-25 0,24 0,-24 0,0 0,25 0,-25 0,25 0,0 0,-25 0,0 0,25 0,-25 0,24 0,-24 0,25 0,-25 0,25 0,0 0,-25 0,25 0,-25 0,24 0,-24 0,25 0,-25 0,0 0,25 0,-25 0,0 0,25-25,-25 25,0 0,0 0,25 0,-25 0,0 0,24 0,-24 0,25 0,-25-25,25 25,-25 0,0 0,25 0,-25 0,25 0,-25 0,0 0,24 0,-24 0,0 0,0 0,25 0,-25 0,0 0,0 0,25 0,-25 0,0 0,25 0,-25 0,0 0,0 0,0 0,0 25,0-25,0 0,0 25,0-25,0 24,0-24,0 25,0-25,0 0,0 25,0-25,0 25,0-25,0 25,0-25,0 0,0 24,0-24,0 0,0 25,0-25,0 0,0 0,0 25,0-25,-25 0,25 0,0 25,0-25,0 25,0-25,0 24,0-24,0 25,0 0,0-25,0 25,0-25,0 25,0-25,0 24,0 1,0-25,-25 0,25 0,0 25,0-25,0 25,0-25,0 25,0-25,0 24,0 1,0-25,0 25,0-25,0 25,0-25,0 25,0-1,0-24,0 25,0-25,0 25,0-25,0 25,0 0,-25-25,25 0,-24 25,24-25,0 24,0-24,0 0,-25 0,25 0,0 0,0 25,0-25,0 0,0 25,0-25,0 25,0-25,0 25,0-25,0 0,0 24,0-24,0 0,0 0,0 0,-25 0,25 25,25-25,-25 0,25 0,-25 0,0 25,24-25,-24 0,25 0,-25 0,25 0,-25 0,0 0,25 0,-25 0,25 0,-1 0,1 0,-25 0,25 0,-25 0,25 0,0 25,-1-25,1 0,-25 0,50 0,-50 0,25 0,24 0,-49 0,25 0,0 0,0 0,-25 0,25 0,-25 0,24 0,-24 0,25 0,0 0,-25 0,0 0,0 0,25 0,-25 0,0 0,25 0,-1 0,-24 0,50 0,-50 0,25 0,0 0,-1 0,-24 0,25 0,-25 0,0 0,25 0,-25 0,25 0,-25 0,25 0,-25 0,24 0,1 0,-25 0,25 0,-25 0,25 0,-25 0,25 0,-1 0,1 0,-25 0,25 0,-25 0,0 0,25 0,-25 0,25 0,-1 0,1 0,-25 0,25 0,-25 0,25 0,24 0,-24 0,0 0,-25 0,25 0,-25 0,25 0,-25 0,24 0,1 0,-25 0,25 0,25 0,-25 0,-1 0,26 0,0 0,-26 0,1 0,0 0,-25 0,25 0,0 0,-25 0,24 0,1 0,-25 0,25 0,0 0,-25 0,25 0,-25 0,24 0,-24 0,50 0,-50 0,25 0,-25 0,25 0,-25 0,24 0,1 0,-25 0,25 0,0 0,0 0,-1 0,1 0,0 0,-25 0,25 0,-25 0,25 0,24 0,-24 0,0 0,24 0,1 0,0 0,-25 0,-1 0,1 0,0 0,-25 0,25 0,-25 0,25 0,24 0,-24 0,25 0,-1 0,1 0,-1 0,1 0,-25 0,0 0,-25 0,24 0,-24 0,50 0,-25 0,0 0,-1 0,1 0,0 0,0 0,0 0,-1 0,-24 0,25 0,-25 0,50 0,-25 0,-1 0,1 0,25 0,-25 0,-1 0,1 0,-25 0,25 0,-25 0,25 0,0 0,0 0,-25 0,49 0,-49 0,25 0,0 0,0 0,-25 0,24 0,-24 0,25 0,-25 0,50 0,-50 0,25 0,24 0,1 0,-25 0,-1 0,1 0,-25 0,25 0,0 0,-25 0,25 0,-25 0,24-25,-24 25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08T00:22:02.312"/>
    </inkml:context>
    <inkml:brush xml:id="br0">
      <inkml:brushProperty name="width" value="0.09701" units="cm"/>
      <inkml:brushProperty name="height" value="0.09701" units="cm"/>
      <inkml:brushProperty name="color" value="#800080"/>
      <inkml:brushProperty name="fitToCurve" value="1"/>
    </inkml:brush>
  </inkml:definitions>
  <inkml:trace contextRef="#ctx0" brushRef="#br0">0 0,'0'0,"50"0,-50 0,25 0,-25 0,25 0,-25 0,24 0,1 0,-25 0,25 0,-25 0,25 0,0 0,-1 0,-24 0,25 0,0 0,0 0,-25 0,25 0,-25 0,24 25,-24-25,25 0,-25 0,25 0,0 0,-25 0,25 0,-25 0,24 0,-24 0,25 0,0 0,-25 0,25 0,-25 0,25 0,-25 0,24 0,1 0,-25 0,25 0,-25 0,50 0,-50 0,24 0,1 0,-25 0,25 0,0 0,-25 0,25 0,-25 0,0-25,24 25,-24 0,0 0,0 25,-24-25,24 0,0 25,0-25,0 25,0-25,0 24,0-24,0 25,0 0,0-25,0 25,0-25,0 25,-25-25,25 24,0 1,0-25,0 25,0-25,0 25,0-25,0 25,0-1,0-24,0 25,0-25,0 25,0-25,0 25,0 0,0-25,0 24,0-24,0 25,0-25,0 25,0 0,0-25,0 25,0-25,0 24,-25-24,25 25,0 0,0-25,0 25,0-25,-25 0,25 0,0 25,0-25,0 24,0-24,0 25,0-25,0 25,0 0,0-25,0 25,0-25,0 25,0-25,0 24,0 1,0-25,0 0,-25 0,25 0,0 0,0 25,0-25,0 25,0-25,0 25,0-25,0 0,0 24,25-24,-25 0,25 0,-25 0,0 0,25 0,-25 0,0 0,0 0,25 0,-25 0,24 0,-24 0,25 0,-25 0,0 0,25 0,-25 0,0 0,0 0,0 0,0 0,25 0,-25 0,0 0,0 0,0 0,25 0,-25 0,24 0,-24 0,25 0,-25 0,25 0,0 0,-25 0,25 0,-25 0,0 0,24 0,-24 0,0 0,0 0,25 0,-25 0,0 0,25 0,-25 0,0 0,25 0,-25 0,25 0,-25 0,0 0,25 0,-25 0,0 0,0 0,24 0,-24 0,0 0,0 0,0 0,0 0,25 0,-25 0,0 0,25 0,-25 0,0 0,0 0,25 0,-25 0,0 0,0 0,0 0,0 0,25 0,-25 0,0 0,24 0,-24 0,0 0,0 0,25 0,-25 0,0 0,0 0,25 0,-25 0,0 0,0 0,0 0,25 0,-25 25,0-25,0 25,25-25,-25 25,24-25,-24 0,0 0,0 0,25 0,-25 0,0 0,0 0,25 0,-25 0,0 0,25 0,-25 0,25 0,-1 0,1 0,-25 0,25 0,0 0,-25 0,25 0,-1 0,-24 0,25 0,-25 0,0 0,0 0,25 0,-25 0,0 0,0 0,25 0,-25 0,25 0,-25 0,24 0,-24 0,50 0,-25 0,0 0,24 0,26 0,-26 0,-24 0,0 0,0 0,0 0,-1 0,-24 0,25 0,-25 0,25 0,-25 0,25 0,0 0,-25 0,24 0,-24 0,25 0,-25 0,25 0,0 0,-25 0,25 0,-25 0,24 0,-24 0,25 0,0 0,-25 0,25 0,-25 0,25 0,-1 0,1 0,-25 0,25 0,-25 0,25 0,-25 0,25 0,-1 0,-24 0,25 0,25 0,-25 0,24 0,-24 0,25 0,-50 0,24 0,1 0,0 0,-25 0,25 0,-25 0,25 0,-25 0,49 0,-24 0,0 0,0 0,-1 0,1 0,-25 0,25 0,-25 0,25 0,0 0,0 0,-25 0,24 0,1 0,0 0,0 0,-25 0,25 0,-25 0,24 0,1 0,0 0,0 0,0 0,24 0,-24 0,0 0,24 0,-24 0,0 0,0 0,0 0,-1 0,-24 0,25 0,25 0,-50 0,25 0,-1 0,1 0,0 0,25 0,-26 0,26 0,-25 0,0 0,-25 0,24 0,1 0,-25 0,25 0,25 0,-25 0,24 0,1 0,-1 0,1 0,0 0,-26 0,1 0,0 0,-25 0,25 0,0 0,-25 0,24 0,1 0,0 0,0 0,-25 0,25 0,-1 0,1 0,25 0,-25 0,24 0,1 0,-1 0,1 0,-50 0,25 0,-25 0,25-25,-25 25,24 0,1 0,0 0,0 0,0 0,0 0,-25 0,24 0,-24 0,25 0,0 0,-25 0,25 0,-25 0,25 0,-25 0,24 0,1 0,-25 0,25 0,0 0,0 0,-25 0,0 0,0 0,24 0,-24 0,25 0,-25 0,-49 0,49 0,-25 0,25 0,-25 0,0 0,25 0,-25 0,25 0,-24 0,24 0,-50 0,50 0,-25 0,25 0,-25 0,25 0,-24 0,-1 0,25 0,-25 0,25 0,-50 0,50 0,-25 0,1 0,-1 0,0 0,25 0,-25 0,25 0,-25 0,25 0,-24 0,-1 0,25 0,-25 0,0 0,0 0,25 0,-24 0,-1 0,0 0,0 0,-24 0,24 0,0 0,0 0,25 0,-25 0,1 0,-1 0,25 0,-50 0,25 0,1 0,-1 0,25 0,-25 0,25 0,-25 0,0 0,25 0,-24 0,24 0,-25 0,-25 0,50 0,-25 0,1 0,-1 0,25 0,-25 0,25 0,-25 0,0-25,0 25,1 0,24 0,-50 0,50 0,-25 0,25 0,-25 0,1 0,24 0,-25 0,25 0,-25 0,25 0,-25 0,0 0,25 0,-24 0,-1 0,0 0,0 0,25 0,-25 0,25 0,-49 0,49 0,-25 0,0 0,0 0,1 0,-1 0,25 0,-25 0,0 0,25 0,-25 0,1 0,-26 0,25 0,-24 0,-1 0,25 0,-24 0,24 0,0 0,25 0,-25 0,25 0,-25 0,0 0,25 0,-24 0,24 0,-25 0,25 0,-25 0,0 0,25 0,-25 0,25 0,-24 0,24 0,-25 0,0 0,25 0,-25 0,25 0,-25 0,25 0,-24 0,-1 0,25 0,-25 0,0 0,25 0,-49 0,49 0,-25 0,0 0,0 0,0 0,1 0,-1 0,25 0,-25 0,-25 0,50 0,-49 0,24 0,-49 0,49 0,0 0,0 0,25 0,-25 0,25 0,-24 0,-1 0,25 0,-25 0,25 0,-25 0,25 0,-25 0,1 0,24 0,-25 0,25 0,-25 0,25 0,-25 0,25 0,-25 0,0 0,25 0,-24 0,24 0,-25 0,25 0,-25 0,0 0,25 0,-25 0,25 0,-24 0,24 0,-25 0,0 0,0 0,25 0,-25 0,1 0,24 0,-25 0,25 0,-25 0,25 0,-25 0,25 0,-49 0,49 0,-25 0,0 0,0 0,25 0,-25 0,25 0,-49 0,49 0,-25 0,25 0,-25 0,25 0,-25 0,1 0,24 0,-25 0,0 0,25 0,-25 0,0 0,25 0,-24 0,-1 0,25 0,-25 0,0 0,0 0,25 0,-24 0,-1 0,25 0,-25 0,25 0,-25 0,25 0,-25 0,0 0,25 0,-24 0,24 0,-25 0,25 0,-25 0,0 0,25 0,-25 0,25 0,-24 0,24 0,-25 0,25 0,-25 0,0 0,25 0,-25 0,25 0,-24 0,-1 0,25 0,-25 0,25 0,25 0,-25 0,25 0,-25 0,24 0,-24 0,50 0,-50 0,25 0,24 0,-24 0,0 0,0 25,0-25,-25 0,0 0,0 0,24 0,-24 0,25 0,0 0,0 0,-25 0,0 0,25 0,-25 0,0 0,25 0,-25 0,24 0,-24 0,25 0,-25 0,25 0,0 0,-25 0,25 0,-25 0,24 0,-24 0,25 0,0 0,-25 0,25-25,-25 25,25 0,-25 0,24 0,1 0,0 0,-25 0,25 0,-50 0,0 25,25-25,-25 0,25 0,-24 0,24 0,-25 0,0 0,25 0,-25 0,0 0,25 0,-24 0,24 0,-25 0,0 0,0 0,0 0,25 0,-24 0,-1 0,25 0,-25 0,25 0,-25 0,25-25,-25 25,0 0,25 0,-24 0,24 0,-25 0,25 0,-25 0,0 0,25 0,-25 0,1 0,-1 0,0 0,25 0,-25 0,25 0,-25 0,1 0,24 0,-25 0,25-25,-25 1,0 24,25-25,0 0,-25 25,25-25,0 0,-24 25,24-24,0 24,0-25,0 25,0-25,0 0,0 25,0-25,0 25,0 0,0-25,0 1,0 24,0-25,0 0,0 25,0 0,0-25,0 0,0 25,0-24,0-1,0 25,0 0,0-25,0 25,0-25,0 0,0 25,0-24,0 24,0-25,0 0,0 25,0 0,0-25,0 0,24 25,-24-24,0 24,0-25,0 0,0 25,0 0,0-25,0 0,0 25,0-24,0 24,0-25,0 0,0 25,25-25,-25 25,0-25,25 25,-25-24,-25 24,25 0,0-25,0 0,-25 25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08T00:29:30.647"/>
    </inkml:context>
    <inkml:brush xml:id="br0">
      <inkml:brushProperty name="width" value="0.09701" units="cm"/>
      <inkml:brushProperty name="height" value="0.09701" units="cm"/>
      <inkml:brushProperty name="color" value="#FF00FF"/>
      <inkml:brushProperty name="fitToCurve" value="1"/>
    </inkml:brush>
  </inkml:definitions>
  <inkml:trace contextRef="#ctx0" brushRef="#br0">0 0,'0'0,"0"25,0-25,0 24,0-24,0 25,0-25,0 25,0 0,0-25,0 25,0-1,0 1,0-25,0 25,0-25,0 25,0-25,0 25,0 0,0-25,0 24,0-24,0 25,0-25,0 25,0 0,0-25,0 25,0-1,0-24,0 25,0 0,0-25,0 25,0-25,0 25,0-25,0 24,0 1,0-25,0 25,0-25,0 25,0-25,0 25,0-1,0-24</inkml:trace>
  <inkml:trace contextRef="#ctx0" brushRef="#br0" timeOffset="2674">49 25,'0'0,"0"0,0 0,0 0,0 0,25 0,-25 24,25-24,-25 0,25 25,0 0,-25-25,0 25,0 0,24-25,-24 24,25-24,-25 0,0 0,0 25,0-25,0 0,0 0,25 0,-25 0,0 25,0-25,0 0,0 25,25-25,-25 0,25 25,-25 0,0-25,0 0,0 0,0 0,0 24,25-24,-25 25,24-25,-24 25,0-25,0 25,0 0,0-25,25 24,-25-24,0 0,0 25,25-25,-25 0,25 25,-25-25,25 25,-25-25,24 25,-24-25,0 0,0 0,0 24,25-24,-25 25,0-25,25 0,-25 0,0 0,25 0,-25 0,0 25,25-25,-25 25,-25-50,25 25,-25-25,25 25,-25-25,25 25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08T00:29:36.866"/>
    </inkml:context>
    <inkml:brush xml:id="br0">
      <inkml:brushProperty name="width" value="0.09701" units="cm"/>
      <inkml:brushProperty name="height" value="0.09701" units="cm"/>
      <inkml:brushProperty name="color" value="#FF00FF"/>
      <inkml:brushProperty name="fitToCurve" value="1"/>
    </inkml:brush>
  </inkml:definitions>
  <inkml:trace contextRef="#ctx0" brushRef="#br0">49 0,'-24'0,"24"0,-25 0,25 0,0 25,0-1,0-24,0 25,0 0,0 0,0 0,0 0,0-1,0 1,0 0,0-25,0 25,0 0,0-1,0-24,0 25,0 0,0-25,0 25,0 0,0-1,0-24,0 25,0-25,0 25,0 0,0-25,0 25,0-25,0 24,0-24,0 25,0 0,0-25,0 25,0-25,0 25,0-25,0 24</inkml:trace>
  <inkml:trace contextRef="#ctx0" brushRef="#br0" timeOffset="2444">74 25,'0'0,"25"0,-25 0,0 0,0 0,0 0,0 0,0 0,0 0,0 0,0 0,0 24,0-24,0 0,0 25,0-25,0 0,0 0,0 0,0 0,0 25,0-25,0 0,0 0,0 0,0 25,0-25,0 0,0 25,0-25,0 25,0-25,25 24,-25-24,0 0,0 25,0-25,0 0,0 0,0 25,0-25,0 0,0 0,0 25,0-25,0 0,0 0,0 0,0 25,0-25,0 0,0 0,0 0,0 24,0-24,0 0,0 0,0 0,0 25,0-25,0 0,0 0,0 25,0-25,25 0,-25 25,0-25,0 25,0-25,0 0,0 24,0-24,25 0,-25 25,0-25,0 25,0 0,0-25,0 0,0 25,24-25,-24 24,0-24,0 25,0-25,0 0,0 0,0 25,0-25,0 0,0 0,0 0,0 25,0-25,25 0,-25 25,0-25,0 0,25 0,-25 24,0-24,0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16T01:52:09.295"/>
    </inkml:context>
    <inkml:brush xml:id="br0">
      <inkml:brushProperty name="width" value="0.09701" units="cm"/>
      <inkml:brushProperty name="height" value="0.09701" units="cm"/>
      <inkml:brushProperty name="color" value="#800080"/>
      <inkml:brushProperty name="fitToCurve" value="1"/>
    </inkml:brush>
  </inkml:definitions>
  <inkml:trace contextRef="#ctx0" brushRef="#br0">0 0,'0'0,"25"0,-25 0,0 0,0 0,24 0,-24 0,25 0,-25 0,25 0,-25 0,0 0,25 0,-25 0,25 0,-25 0,24 0,-24 0,25 0,-25 0,25 0,-25 0,25 0,0 0,-25 0,0 0,24 0,-24 0,0 0,0 0,0 0,0 0,25 0,-25 0,-25 0,25 0,0 0,0 0,25 0,-25 0,0 0,0 0,25 0,-25 0,25 0,0 0,-1 0,-24 0,25 0,0 0,0 0,-25 0,25 0,24 0,-24 25,25-25,-1 0,-49 25,25-25,0 0,-25 0,25 0,-1 0,-24 0,0 0,25 0,-25 0,25 0,-25 0,25 0,25 24,-26-24,26 0,-25 25,0-25,-1 0,26 25,-25-25,0 0,-1 0,1 0,25 0,-50 0,25 0,-1 0,-24 0,25 0,0 0,-25 0,25 0,-25 0,25 0,-25 0,24 0,1 0,-25 0,25 0,-25 0,25 0,-25 0,25 0,-25 0,0 25,0 0,0-25,0 24,0 1,0-25,0 25,0 0,0-25,0 25,0-1,0-24,0 25,0-25,0 25,0-25,0 25,0 0,0-25,0 24,0-24,0 25,0-25,0 25,0 0,0-25,0 25,0-25,0 24,0-24,0 50,0-50,0 25,0-25,0 25,0-25,0 24,0 1,0-25,0 25,0-25,0 25,0-25,0 25,0 0,0-1,0-24,0 0,0 25,0-25,0 0,0 0,0 25,0-25,0 0,0 0,0 25,0-25,0 0,0 25,0-1,0-24,0 25,0 0,0 25,24-50,-24 24,0-24,0 0,25 0,-25 0,25 0,0 0,0 0,-1 0,26 0,0 0,-1 0,-24 0,0 0,0 0,0 0,-25 0,0 0,24 0,-24 0,25 0,0 0,0 0,0 0,-25 0,24 0,-24 0,25 0,0 0,0 0,-25 0,49 0,-49 0,25 0,-25 0,25 0,-25 0,25 0,0 0,-25 0,24 0,-24 0,25 0,-25 0,25 0,0 0,-25 0,25 0,-1 0,1 0,0 0,49 0,-49 0,25 0,-25 0,-1 0,1 0,0 0,-25 0,25 0,-25 0,25 0,-25 0,24 0,1 0,-25 0,25 0,-25 0,25 0,-25 0,25 0,0 0,-25 0,24 0,-24-24,25 24,-25-25,25 25,0 0,-25-25,25 25,-25 0,24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22T00:20:50.458"/>
    </inkml:context>
    <inkml:brush xml:id="br0">
      <inkml:brushProperty name="width" value="0.09701" units="cm"/>
      <inkml:brushProperty name="height" value="0.09701" units="cm"/>
      <inkml:brushProperty name="color" value="#800080"/>
      <inkml:brushProperty name="fitToCurve" value="1"/>
    </inkml:brush>
  </inkml:definitions>
  <inkml:trace contextRef="#ctx0" brushRef="#br0">0 0,'0'0,"25"0,-25 0,25 0,-25 0,25 0,-25 0,24 0,1 0,-25 0,25 0,-25 0,25 0,-25 0,25 0,-1 0,-24 0,25 0,-25 0,25 0,-25 0,25 0,0 0,-25 0,24 0,-24 0,25 0,-25 0,25 0,0 0,24 24,-49-24,25 0,-25 0,25 0,-25 0,25 0,0 0,-25 0,24 0,-24 0,25 0,-25 0,25 0,0 0,-25 0,25 0,-25 0,24 0,-24 0,25 0,0 0,0 0,-25 0,25 0,-1 0,1 0,-25 0,25 0,-25 0,25 0,0 0,-25 0,25 0,-25 0,0 0,24 0,-24 0,0 0,0 25,0-25,0 25,0-25,0 50,0-50,0 24,0 1,0-25,0 25,0 0,0-25,0 25,0-25,0 49,0-49,0 25,0 0,-24-25,24 25,0-1,0-24,0 25,0-25,0 25,0-25,0 25,0 0,0-25,0 24,0-24,0 25,0-25,0 25,0 0,0-25,0 25,0-25,0 24,0-24,0 25,0 0,0-25,0 25,0-25,0 25,0-25,0 24,0 1,0-25,0 25,0-25,0 25,0-25,0 25,0-25,0 25,0-1,0-24,0 25,0-25,0 25,0-25,0 0,0 25,0-25,24 0,-24 0,0 0,25 0,-25 0,25 0,-25 0,0 0,25 0,-25 0,25 0,-25 0,24 0,-24 0,25 0,0 0,-25 0,25 0,-25 0,25 0,-25 0,24-25,1 25,0 0,-25 0,25 0,0 0,-1 0,-24 0,25 0,0 0,0 0,24 0,-49 0,25 0,-25 0,50 0,-50 0,0 0,0 0,25 0,24 0,-24 25,0-25,24 0,1 0,-25 0,0 0,24 0,-49 0,25 0,0 0,0 0,-25 0,24 0,1 0,-25 0,50 0,-25 0,0 0,-1 0,1 0,0 0,25 0,-50 0,24 0,-24 0,25 0,-25 0,50 0,-25 0,-1 0,1 0,0 0,0 0,-25 0,25 0,-25 0,24 0,-24 0,25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08T00:34:01.527"/>
    </inkml:context>
    <inkml:brush xml:id="br0">
      <inkml:brushProperty name="width" value="0.09701" units="cm"/>
      <inkml:brushProperty name="height" value="0.09701" units="cm"/>
      <inkml:brushProperty name="color" value="#800080"/>
      <inkml:brushProperty name="fitToCurve" value="1"/>
    </inkml:brush>
  </inkml:definitions>
  <inkml:trace contextRef="#ctx0" brushRef="#br0">0 25,'25'0,"0"0,-25 0,49 0,-49 0,25 0,0 0,0 0,-25 0,25 0,-1 0,1 0,0 25,0-25,0 0,-1 0,1 0,0 0,0 0,-25 0,25 0,-25 0,0 0,24 0,-24 0,25 0,-25 0,25 0,-25 0,25 0,0 0,-1 0,-24 0,25 0,0 0,-25 0,25 0,-25 0,25 0,-25 0,24 0,-24 0,0-25,25 25,-25 0,0 0,0 0,25 0,-25 0,25 0,-25-25,0 25,0 0,25 0,-25 0,24 0,-24 0,25 0,-25 0,25 0,0 0,-50 0,25 0,-25 0,25 0,0 0,0 25,0-25,0 25,0-25,0 25,0-25,0 25,0-1,0 1,0-25,0 25,0 0,0 0,0-25,0 24,0-24,0 25,0 0,0-25,0 25,0-25,0 25,0-25,0 24,0 1,0-25,0 25,0-25,0 25,0-25,0 25,0-1,0-24,0 25,0-25,0 25,0-25,0 25,0 0,0-1,0-24,0 25,0-25,0 25,0 0,0-25,0 25,0-25,0 24,0-24,0 25,0 0,0-25,0 25,0-25,0 25,0-25,0 24,0 1,0-25,0 25,0-25,0 25,0-25,0 25,0 0,0-25,0 24,0-24,0 25,0-25,0 25,0 0,0-25,0 25,0-25,0 24,0-24,0 25,0 0,0-25,0 25,0-25,0 25,0-25,-25 0,25 24,0-24,0 0,0 0,0 25,0-25,0 0,0 25,0-25,0 0,0 0,0 0,25 0,0 0,0 0,0 0,0 0,-25 0,49 0,-24 0,0 0,-25 0,25 0,-1 0,1 0,-25 0,0 0,25 0,-25 0,0 0,25 0,0 0,-25 0,0 0,24 0,-24 0,25 0,-25 0,25 0,-25 0,25 0,-25 0,25 0,-25 0,49 0,-24 0,0 0,0 0,-1 0,1 0,0 0,-25 0,50 0,-26 0,1 0,-25 0,25 0,25 0,-26 0,1 0,0 0,-25 0,25 0,-25 0,25 0,-1 0,-24 0,0 0,0 0,25 0,-25 0,25 0,0 0,0 0,-1 0,1 0,0 0,-25 0,25 0,-25 0,25 0,-25 0,25 0,-1 0,1 0,0 0,0 0,-25 0,25 0,-25 0,24 0,-24 0,25 0,0 0,-25 0,25 0,-25 0,25 0,-25 0,24 0,-24 0,0-25,0 25,0-25,0 25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08T00:34:09.298"/>
    </inkml:context>
    <inkml:brush xml:id="br0">
      <inkml:brushProperty name="width" value="0.09701" units="cm"/>
      <inkml:brushProperty name="height" value="0.09701" units="cm"/>
      <inkml:brushProperty name="color" value="#800080"/>
      <inkml:brushProperty name="fitToCurve" value="1"/>
    </inkml:brush>
  </inkml:definitions>
  <inkml:trace contextRef="#ctx0" brushRef="#br0">0 25,'0'0,"0"-25,0 25,0 0,25 0,-25 0,25 0,-25 0,25 0,-25 0,25 0,0 0,-25 0,0 0,24 0,-24 0,0 0,25 0,-25 0,0 0,0 0,25 0,-25 0,0 0,25 0,0 0,-25 0,24 0,1 0,-25 0,25 0,-25 0,0 0,25 0,-25 0,0 0,0 0,25 0,-25 0,0 0,0 0,24 0,-24 0,0 0,0 0,25 0,-25 0,25 0,-25 0,25 0,-25 0,25 0,-1 0,-24 0,25 0,-25 0,25 0,-25 0,25 0,0 0,-25 0,24 0,-24 0,0 0,0 0,25 0,-25 0,0 0,0 0,25 0,-25 0,0 0,25 0,-25 0,25 0,-1 0,1 0,-25 0,25 0,-25 0,0 0,0 0,0 25,0-25,0 25,0-25,0 24,0-24,0 25,0 0,0-25,0 25,0-25,0 25,0-25,0 24,0 1,0-25,0 25,0-25,0 25,0-25,0 25,0-1,0-24,0 25,0-25,0 25,0-25,0 25,0 0,0-25,0 24,0 1,0 0,0 0,0-25,0 25,0-25,0 24,0 1,0-25,0 25,0 0,0-25,-25 25,25-1,0-24,0 25,0-25,0 25,0-25,0 25,0 0,0-25,0 24,0-24,0 25,0-25,0 25,0 0,0-25,0 25,0-25,0 25,0-1,0 1,0-25,0 25,0-25,0 25,25-25,-50 0,25 0,0 25,0-25,0 0,0 0,0 24,0-24,0 0,0 0,0 25,0-25,0 25,0-25,0 25,25-25,-25 25,0-1,0-24,25 0,-25 25,25-25,-25 0,0 0,0 0,24 0,-24 0,0 0,25 0,-25 0,0 0,0 0,25 0,-25 0,0 0,0 0,25 0,-25 0,25 0,-1 0,1 0,-25 0,25 0,-25 0,50 0,-50 25,25-25,-25 0,24 0,-24 0,25 0,-25 0,50 0,-50 0,25 0,-25 0,24 0,1 0,0 0,0 0,0 0,-1 0,-24 0,25 0,-25 0,25 0,0 0,0 0,-1 0,1 0,0 0,0 0,0 0,24 0,1 0,-50 0,49 0,-49 0,25 0,0 0,0 0,-25 0,25 0,-25 0,24 0,-24 0,50-25,-25 25,0-25,24 25,-49 0,25 0,0 0,0 0,-25 0,24 0,-24 0,25 0,-25 0,50 0,-50 0,0 0,0 0,25 0,-25 0,0 0,0 0,25 0,-25 0,24 0,-24 0,25 0,-25 0,25 0,0 0,-25 0,25 0,-25 0,0 0,24 0,-24 0,25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024" units="cm"/>
          <inkml:channel name="Y" type="integer" max="768" units="cm"/>
        </inkml:traceFormat>
        <inkml:channelProperties>
          <inkml:channelProperty channel="X" name="resolution" value="32" units="1/cm"/>
          <inkml:channelProperty channel="Y" name="resolution" value="32" units="1/cm"/>
        </inkml:channelProperties>
      </inkml:inkSource>
      <inkml:timestamp xml:id="ts0" timeString="2007-05-08T05:22:53.671"/>
    </inkml:context>
    <inkml:brush xml:id="br0">
      <inkml:brushProperty name="width" value="0.09701" units="cm"/>
      <inkml:brushProperty name="height" value="0.09701" units="cm"/>
      <inkml:brushProperty name="color" value="#800080"/>
      <inkml:brushProperty name="fitToCurve" value="1"/>
    </inkml:brush>
  </inkml:definitions>
  <inkml:trace contextRef="#ctx0" brushRef="#br0">0 24,'24'0,"-24"0,25 0,-25 0,25 0,0 0,-25 0,25 0,-25 0,24 0,-24 0,25 0,0 0,-25 0,25 0,-25 0,0 0,0 0,25 0,-25 0,24 0,-24 0,25 0,-25 0,25 0,0 0,0 0,-25 0,24 0,1 0,-25 0,25 0,-25 0,25 0,0 0,-1 0,1 0,-25 0,50 0,-1 0,-49 0,25 0,-25 0,25 0,0 0,0 0,-25 0,24 0,26 0,-50 0,25 0,-25 0,25 0,-25 0,0 0,24 0,-24 0,25 0,-25 0,25 0,-25 0,25 0,0 0,-25 0,24 0,-24 0,-24 0,24 0,0 25,0-25,0 25,-25-25,25 0,0 25,0-25,-25 0,25 0,25 0,-25-25,0 25,0 0,0 25,0-25,0 24,0-24,0 25,-25-50,25 25,0 25,0-25,-25 0,25 0,0 25,0-25,0 25,0-25,0 25,0-25,0 24,0-24,0 0,0 25,0-25,0 0,0 0,0 25,0-25,0 0,0 0,0 25,0-25,0 0,-25 0,25 0,-24 0,24 25,0-25,0 0,0 24,0-24,0 0,0 0,0 25,0-25,0 25,0-25,0 25,0-25,0 25,0-1,0-24,0 25,0-25,0 25,0 0,0-25,0 0,0 25,0-1,0-24,0 25,0 0,0-25,0 0,0 25,0-25,-25 0,25 0,0 0,0 25,0-25,0 0,-25 24,25-24,0 50,0-50,0 25,0-25,0 25,0-25,0 0,0 25,0-25,0 0,0 24,0-24,0 25,0-25,0 25,0-25,0 25,0 0,0-25,0 24,0-24,0 0,0 0,0 25,0-25,0 0,0 0,0 25,0-25,0 0,0 25,0-25,0 0,0 0,0 25,0-25,0 0,0 0,0 24,0-24,0 0,0 0,0 0,0 0,0 25,0-25,0 0,25 0,-25 25,25-25,-25 25,49-25,-49 0,25 0,-25 0,25 0,-25 0,25 0,-25 0,0 0,24 0,-24 0,25 0,0 0,0 0,0 0,-25 0,49 0,-49 0,25 0,25 0,-1 0,-24 0,0 0,0 0,0 0,-1 0,-24 0,25 0,-25 0,25 0,0 0,0 0,24 0,-24 25,49-50,1 25,-26 0,1 0,0 0,-1 0,-24 0,0 0,0 0,-1 0,26 0,-25 25,0-25,49 0,-49 0,0 0,0 0,-1 0,1 0,-25 0,25 0,-25 0,50 0,-26 24,26-24,-25 0,24 0,-24 0,0 0,25 0,-50 0,24 0,1 0,0 0,0 0,-25 0,25 0,-1 0,1 0,0 0,0 0,-25 0,25 0,-1 0,-24 0,50 0,-50 0,50 0,-50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4A0E50-B1EA-44CC-B280-90CD54358F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7627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800026-6773-4E6A-A380-6D3C96C4CF24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3043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0DE36C-F924-479C-99C7-570EE5DDCC7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3252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D2121D-CBDF-40B1-8B25-529CF1EC4CB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326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706F6-F554-4A38-A16C-6B6A9ACE7D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0050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92F22FB-5E8D-4CA1-B897-5D1AD695235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600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27ED1-BC7F-43CF-A576-DBB8B995FC6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34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D609C-D35F-4E54-A470-E322E579BC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3046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3D477-11FE-4B3F-909F-B99235F9F2E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007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FD355-EDCB-4933-81F1-87B1B3F73E2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6841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5E227-2888-46E0-889D-9B972441A4E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3620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714D6-865C-41C9-A4CF-DA5D47D8ACA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366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78108-BDC5-4075-8506-F296724B26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54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D4719-66AE-4F3B-B614-7C424CE8B4E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92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F021A40C-6CEE-4372-A5B5-18B895F163B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emf"/><Relationship Id="rId4" Type="http://schemas.openxmlformats.org/officeDocument/2006/relationships/customXml" Target="../ink/ink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26700;&#38754;\28%20&#37257;&#32705;&#20141;&#35760;\&#37257;&#32705;&#20141;&#35760;%20&#26391;&#35835;.rm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8.emf"/><Relationship Id="rId12" Type="http://schemas.openxmlformats.org/officeDocument/2006/relationships/customXml" Target="../ink/ink6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.xml"/><Relationship Id="rId11" Type="http://schemas.openxmlformats.org/officeDocument/2006/relationships/image" Target="../media/image10.emf"/><Relationship Id="rId5" Type="http://schemas.openxmlformats.org/officeDocument/2006/relationships/image" Target="../media/image7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醉翁亭全景"/>
          <p:cNvPicPr>
            <a:picLocks noChangeAspect="1" noChangeArrowheads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7587" name="WordArt 3"/>
          <p:cNvSpPr>
            <a:spLocks noChangeArrowheads="1" noChangeShapeType="1" noTextEdit="1"/>
          </p:cNvSpPr>
          <p:nvPr/>
        </p:nvSpPr>
        <p:spPr bwMode="auto">
          <a:xfrm>
            <a:off x="2916238" y="260350"/>
            <a:ext cx="3311525" cy="18002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zh-CN" altLang="en-US" sz="4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宋体" panose="02010600030101010101" pitchFamily="2" charset="-122"/>
              </a:rPr>
              <a:t>醉翁亭记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3851275" y="2133600"/>
            <a:ext cx="2787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600">
                <a:solidFill>
                  <a:srgbClr val="FFFF00"/>
                </a:solidFill>
                <a:ea typeface="华文隶书" panose="02010800040101010101" pitchFamily="2" charset="-122"/>
              </a:rPr>
              <a:t>北宋 </a:t>
            </a:r>
            <a:r>
              <a:rPr lang="en-US" altLang="zh-CN" sz="3200">
                <a:solidFill>
                  <a:srgbClr val="FFFF00"/>
                </a:solidFill>
              </a:rPr>
              <a:t>·</a:t>
            </a:r>
            <a:r>
              <a:rPr lang="en-US" altLang="zh-CN" sz="3200">
                <a:solidFill>
                  <a:srgbClr val="FF3399"/>
                </a:solidFill>
              </a:rPr>
              <a:t> </a:t>
            </a:r>
            <a:r>
              <a:rPr lang="zh-CN" altLang="en-US" sz="3600">
                <a:solidFill>
                  <a:srgbClr val="FFFF00"/>
                </a:solidFill>
                <a:ea typeface="华文隶书" panose="02010800040101010101" pitchFamily="2" charset="-122"/>
              </a:rPr>
              <a:t>欧阳修</a:t>
            </a: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8101013" y="1268413"/>
            <a:ext cx="733425" cy="4824412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l"/>
            <a:r>
              <a:rPr lang="zh-CN" altLang="en-US" sz="3600">
                <a:solidFill>
                  <a:srgbClr val="0033CC"/>
                </a:solidFill>
                <a:ea typeface="华文新魏" panose="02010800040101010101" pitchFamily="2" charset="-122"/>
              </a:rPr>
              <a:t>山行六七里，亭影不孤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323850" y="1196975"/>
            <a:ext cx="733425" cy="4743450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pPr algn="l"/>
            <a:r>
              <a:rPr lang="zh-CN" altLang="en-US" sz="3600">
                <a:solidFill>
                  <a:srgbClr val="0033CC"/>
                </a:solidFill>
                <a:ea typeface="华文新魏" panose="02010800040101010101" pitchFamily="2" charset="-122"/>
              </a:rPr>
              <a:t>翁去八百年，醉乡犹在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323850" y="404813"/>
            <a:ext cx="84137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>
                <a:ea typeface="黑体" panose="02010609060101010101" pitchFamily="49" charset="-122"/>
              </a:rPr>
              <a:t>3.</a:t>
            </a:r>
            <a:r>
              <a:rPr lang="zh-CN" altLang="en-US" sz="3200">
                <a:ea typeface="黑体" panose="02010609060101010101" pitchFamily="49" charset="-122"/>
              </a:rPr>
              <a:t>思考：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）概括第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段段意。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）第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段可分三层。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第一层写山间</a:t>
            </a:r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			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的景色，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第二层写山间</a:t>
            </a:r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		   	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的景色，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第三层写</a:t>
            </a:r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	    		            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。这三层之间的关系，是由</a:t>
            </a:r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    	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而</a:t>
            </a:r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		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）写山间早和晚的景色的句子是：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4419600" y="990600"/>
            <a:ext cx="184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 sz="800" b="0"/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3492500" y="1844675"/>
            <a:ext cx="12969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>
                <a:solidFill>
                  <a:srgbClr val="FF0066"/>
                </a:solidFill>
              </a:rPr>
              <a:t>早晚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3563938" y="2349500"/>
            <a:ext cx="14398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>
                <a:solidFill>
                  <a:srgbClr val="FF0066"/>
                </a:solidFill>
              </a:rPr>
              <a:t>四季</a:t>
            </a: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2339975" y="2781300"/>
            <a:ext cx="41767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>
                <a:solidFill>
                  <a:srgbClr val="FF0066"/>
                </a:solidFill>
              </a:rPr>
              <a:t>欣赏山水的无穷乐趣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4343400" y="3352800"/>
            <a:ext cx="593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solidFill>
                  <a:srgbClr val="FF0066"/>
                </a:solidFill>
              </a:rPr>
              <a:t>分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6096000" y="3276600"/>
            <a:ext cx="5937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solidFill>
                  <a:srgbClr val="FF0066"/>
                </a:solidFill>
              </a:rPr>
              <a:t>总</a:t>
            </a:r>
          </a:p>
        </p:txBody>
      </p:sp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6096000" y="3200400"/>
            <a:ext cx="184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 sz="800" b="0"/>
          </a:p>
        </p:txBody>
      </p:sp>
      <p:sp>
        <p:nvSpPr>
          <p:cNvPr id="77834" name="Rectangle 10"/>
          <p:cNvSpPr>
            <a:spLocks noChangeArrowheads="1"/>
          </p:cNvSpPr>
          <p:nvPr/>
        </p:nvSpPr>
        <p:spPr bwMode="auto">
          <a:xfrm>
            <a:off x="685800" y="4800600"/>
            <a:ext cx="176371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早：</a:t>
            </a:r>
          </a:p>
          <a:p>
            <a:pPr algn="l">
              <a:spcBef>
                <a:spcPct val="50000"/>
              </a:spcBef>
            </a:pPr>
            <a:r>
              <a:rPr lang="zh-CN" altLang="en-US" sz="3600"/>
              <a:t>晚：</a:t>
            </a:r>
          </a:p>
        </p:txBody>
      </p:sp>
      <p:sp>
        <p:nvSpPr>
          <p:cNvPr id="77835" name="Rectangle 11"/>
          <p:cNvSpPr>
            <a:spLocks noChangeArrowheads="1"/>
          </p:cNvSpPr>
          <p:nvPr/>
        </p:nvSpPr>
        <p:spPr bwMode="auto">
          <a:xfrm>
            <a:off x="1476375" y="4865688"/>
            <a:ext cx="30956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3200" u="sng">
                <a:solidFill>
                  <a:srgbClr val="FF0066"/>
                </a:solidFill>
              </a:rPr>
              <a:t>日出而林霏开</a:t>
            </a:r>
          </a:p>
        </p:txBody>
      </p:sp>
      <p:sp>
        <p:nvSpPr>
          <p:cNvPr id="77836" name="Rectangle 12"/>
          <p:cNvSpPr>
            <a:spLocks noChangeArrowheads="1"/>
          </p:cNvSpPr>
          <p:nvPr/>
        </p:nvSpPr>
        <p:spPr bwMode="auto">
          <a:xfrm>
            <a:off x="1476375" y="5662613"/>
            <a:ext cx="32400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30000"/>
              </a:spcBef>
            </a:pPr>
            <a:r>
              <a:rPr lang="zh-CN" altLang="en-US" sz="3200" u="sng">
                <a:solidFill>
                  <a:srgbClr val="FF0066"/>
                </a:solidFill>
              </a:rPr>
              <a:t>云归而岩穴暝</a:t>
            </a: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4427538" y="914400"/>
            <a:ext cx="47164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</a:rPr>
              <a:t>写山中景色与出游之乐。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utoUpdateAnimBg="0"/>
      <p:bldP spid="77828" grpId="0" autoUpdateAnimBg="0"/>
      <p:bldP spid="77829" grpId="0" autoUpdateAnimBg="0"/>
      <p:bldP spid="77830" grpId="0" autoUpdateAnimBg="0"/>
      <p:bldP spid="77831" grpId="0" autoUpdateAnimBg="0"/>
      <p:bldP spid="77832" grpId="0" autoUpdateAnimBg="0"/>
      <p:bldP spid="77833" grpId="0" autoUpdateAnimBg="0"/>
      <p:bldP spid="77835" grpId="0" autoUpdateAnimBg="0"/>
      <p:bldP spid="77836" grpId="0" autoUpdateAnimBg="0"/>
      <p:bldP spid="7783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P1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501650" y="0"/>
            <a:ext cx="8102600" cy="642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 b="0">
                <a:ea typeface="黑体" panose="02010609060101010101" pitchFamily="49" charset="-122"/>
              </a:rPr>
              <a:t> </a:t>
            </a:r>
            <a:endParaRPr lang="en-US" altLang="zh-CN" sz="3200" b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）抓住特征描写景物是写景的好方法，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本段抓住四时的景物特征，分别是：</a:t>
            </a:r>
          </a:p>
          <a:p>
            <a:pPr algn="l"/>
            <a:endParaRPr lang="zh-CN" altLang="en-US" sz="3200" u="sng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春：				 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</a:p>
          <a:p>
            <a:pPr algn="l"/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</a:p>
          <a:p>
            <a:pPr algn="l"/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夏：       			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</a:p>
          <a:p>
            <a:pPr algn="l"/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秋：					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</a:p>
          <a:p>
            <a:pPr algn="l"/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3200" u="sng">
                <a:latin typeface="黑体" panose="02010609060101010101" pitchFamily="49" charset="-122"/>
                <a:ea typeface="黑体" panose="02010609060101010101" pitchFamily="49" charset="-122"/>
              </a:rPr>
              <a:t>冬：					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 algn="l"/>
            <a:r>
              <a:rPr lang="zh-CN" altLang="en-US" sz="3200" b="0">
                <a:ea typeface="黑体" panose="02010609060101010101" pitchFamily="49" charset="-122"/>
              </a:rPr>
              <a:t> </a:t>
            </a:r>
            <a:endParaRPr lang="zh-CN" altLang="en-US" sz="3200" b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en-US" altLang="zh-CN" sz="3200" b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331913" y="1916113"/>
            <a:ext cx="28368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野芳发而幽香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1258888" y="2852738"/>
            <a:ext cx="28368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佳木秀而繁阴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1403350" y="3789363"/>
            <a:ext cx="20208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风霜高洁</a:t>
            </a:r>
            <a:r>
              <a:rPr lang="zh-CN" altLang="en-US" sz="320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1331913" y="4797425"/>
            <a:ext cx="2428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sz="3200">
                <a:solidFill>
                  <a:srgbClr val="FF3399"/>
                </a:solidFill>
                <a:latin typeface="楷体_GB2312" pitchFamily="49" charset="-122"/>
                <a:ea typeface="楷体_GB2312" pitchFamily="49" charset="-122"/>
              </a:rPr>
              <a:t>水落而石出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 autoUpdateAnimBg="0"/>
      <p:bldP spid="82951" grpId="0" autoUpdateAnimBg="0"/>
      <p:bldP spid="82952" grpId="0" autoUpdateAnimBg="0"/>
      <p:bldP spid="8295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323850" y="3284538"/>
            <a:ext cx="8458200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/>
              <a:t>　　</a:t>
            </a:r>
            <a:r>
              <a:rPr lang="zh-CN" altLang="en-US">
                <a:solidFill>
                  <a:srgbClr val="993300"/>
                </a:solidFill>
              </a:rPr>
              <a:t>至于背着东西的人在路上歌唱，走路的人在树下休息，前面的呼喊，后面的应答，老人弯着腰，小孩由大人抱着领着，来来往往，络绎不绝的，是滁州人们的出游啊。到溪边来钓鱼，溪水深鱼儿肥；用泉水来酿酒，泉水甜酒水清，山上野味菜蔬，杂七杂八摆放在面前的，这是太守的酒宴啊。酒宴上的乐趣，没有管弦乐器（助兴），投壶的投中了，下棋的下赢了，酒杯和酒筹杂乱交错，起来坐下大声喧哗，是众位宾客快乐的样子。脸色苍老、头发花白，醉醺醺地坐在人群中间，这是太守喝醉了。</a:t>
            </a:r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457200" y="609600"/>
            <a:ext cx="8305800" cy="234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/>
              <a:t>        </a:t>
            </a:r>
            <a:r>
              <a:rPr lang="zh-CN" altLang="en-US"/>
              <a:t>至于负</a:t>
            </a:r>
            <a:r>
              <a:rPr lang="zh-CN" altLang="en-US">
                <a:solidFill>
                  <a:srgbClr val="FF0000"/>
                </a:solidFill>
              </a:rPr>
              <a:t>者</a:t>
            </a:r>
            <a:r>
              <a:rPr lang="zh-CN" altLang="en-US"/>
              <a:t>歌</a:t>
            </a:r>
            <a:r>
              <a:rPr lang="zh-CN" altLang="en-US">
                <a:solidFill>
                  <a:srgbClr val="FF0000"/>
                </a:solidFill>
              </a:rPr>
              <a:t>于</a:t>
            </a:r>
            <a:r>
              <a:rPr lang="zh-CN" altLang="en-US"/>
              <a:t>途，行者休</a:t>
            </a:r>
            <a:r>
              <a:rPr lang="zh-CN" altLang="en-US">
                <a:solidFill>
                  <a:srgbClr val="FF0000"/>
                </a:solidFill>
              </a:rPr>
              <a:t>于</a:t>
            </a:r>
            <a:r>
              <a:rPr lang="zh-CN" altLang="en-US"/>
              <a:t>树，前者呼，后者应，</a:t>
            </a:r>
            <a:r>
              <a:rPr lang="zh-CN" altLang="en-US">
                <a:solidFill>
                  <a:srgbClr val="FF0000"/>
                </a:solidFill>
              </a:rPr>
              <a:t>伛偻</a:t>
            </a:r>
            <a:r>
              <a:rPr lang="zh-CN" altLang="en-US">
                <a:solidFill>
                  <a:srgbClr val="0033CC"/>
                </a:solidFill>
              </a:rPr>
              <a:t>提携</a:t>
            </a:r>
            <a:r>
              <a:rPr lang="zh-CN" altLang="en-US"/>
              <a:t>，往来而不绝</a:t>
            </a:r>
            <a:r>
              <a:rPr lang="zh-CN" altLang="en-US" i="1">
                <a:solidFill>
                  <a:srgbClr val="0033CC"/>
                </a:solidFill>
              </a:rPr>
              <a:t>者</a:t>
            </a:r>
            <a:r>
              <a:rPr lang="zh-CN" altLang="en-US"/>
              <a:t>，滁人游</a:t>
            </a:r>
            <a:r>
              <a:rPr lang="zh-CN" altLang="en-US" i="1">
                <a:solidFill>
                  <a:srgbClr val="0033CC"/>
                </a:solidFill>
              </a:rPr>
              <a:t>也</a:t>
            </a:r>
            <a:r>
              <a:rPr lang="zh-CN" altLang="en-US"/>
              <a:t>。</a:t>
            </a:r>
            <a:r>
              <a:rPr lang="zh-CN" altLang="en-US">
                <a:solidFill>
                  <a:srgbClr val="FF0000"/>
                </a:solidFill>
              </a:rPr>
              <a:t>临</a:t>
            </a:r>
            <a:r>
              <a:rPr lang="zh-CN" altLang="en-US"/>
              <a:t>溪</a:t>
            </a:r>
            <a:r>
              <a:rPr lang="zh-CN" altLang="en-US">
                <a:solidFill>
                  <a:srgbClr val="0033CC"/>
                </a:solidFill>
              </a:rPr>
              <a:t>而</a:t>
            </a:r>
            <a:r>
              <a:rPr lang="zh-CN" altLang="en-US">
                <a:solidFill>
                  <a:srgbClr val="FF0000"/>
                </a:solidFill>
              </a:rPr>
              <a:t>渔</a:t>
            </a:r>
            <a:r>
              <a:rPr lang="zh-CN" altLang="en-US"/>
              <a:t>，溪深</a:t>
            </a:r>
            <a:r>
              <a:rPr lang="zh-CN" altLang="en-US">
                <a:solidFill>
                  <a:srgbClr val="FF0000"/>
                </a:solidFill>
              </a:rPr>
              <a:t>而</a:t>
            </a:r>
            <a:r>
              <a:rPr lang="zh-CN" altLang="en-US"/>
              <a:t>鱼肥，酿泉为酒，泉香</a:t>
            </a:r>
            <a:r>
              <a:rPr lang="zh-CN" altLang="en-US">
                <a:solidFill>
                  <a:srgbClr val="FF0000"/>
                </a:solidFill>
              </a:rPr>
              <a:t>而</a:t>
            </a:r>
            <a:r>
              <a:rPr lang="zh-CN" altLang="en-US"/>
              <a:t>酒洌，山肴野蔌，杂然而</a:t>
            </a:r>
            <a:r>
              <a:rPr lang="zh-CN" altLang="en-US">
                <a:solidFill>
                  <a:srgbClr val="FF0000"/>
                </a:solidFill>
              </a:rPr>
              <a:t>前</a:t>
            </a:r>
            <a:r>
              <a:rPr lang="zh-CN" altLang="en-US"/>
              <a:t>陈</a:t>
            </a:r>
            <a:r>
              <a:rPr lang="zh-CN" altLang="en-US" i="1">
                <a:solidFill>
                  <a:srgbClr val="0033CC"/>
                </a:solidFill>
              </a:rPr>
              <a:t>者</a:t>
            </a:r>
            <a:r>
              <a:rPr lang="zh-CN" altLang="en-US"/>
              <a:t>，太守宴</a:t>
            </a:r>
            <a:r>
              <a:rPr lang="zh-CN" altLang="en-US" i="1">
                <a:solidFill>
                  <a:srgbClr val="0033CC"/>
                </a:solidFill>
              </a:rPr>
              <a:t>也</a:t>
            </a:r>
            <a:r>
              <a:rPr lang="zh-CN" altLang="en-US"/>
              <a:t>。宴酣</a:t>
            </a:r>
            <a:r>
              <a:rPr lang="zh-CN" altLang="en-US">
                <a:solidFill>
                  <a:srgbClr val="FF0000"/>
                </a:solidFill>
              </a:rPr>
              <a:t>之</a:t>
            </a:r>
            <a:r>
              <a:rPr lang="zh-CN" altLang="en-US"/>
              <a:t>乐，非丝非竹，</a:t>
            </a:r>
            <a:r>
              <a:rPr lang="zh-CN" altLang="en-US">
                <a:solidFill>
                  <a:srgbClr val="FF0000"/>
                </a:solidFill>
              </a:rPr>
              <a:t>射</a:t>
            </a:r>
            <a:r>
              <a:rPr lang="zh-CN" altLang="en-US">
                <a:solidFill>
                  <a:srgbClr val="0033CC"/>
                </a:solidFill>
              </a:rPr>
              <a:t>者</a:t>
            </a:r>
            <a:r>
              <a:rPr lang="zh-CN" altLang="en-US"/>
              <a:t>中，弈者胜，觥筹交错，起坐而喧哗</a:t>
            </a:r>
            <a:r>
              <a:rPr lang="zh-CN" altLang="en-US" i="1">
                <a:solidFill>
                  <a:srgbClr val="0033CC"/>
                </a:solidFill>
              </a:rPr>
              <a:t>者</a:t>
            </a:r>
            <a:r>
              <a:rPr lang="zh-CN" altLang="en-US"/>
              <a:t>，众宾欢</a:t>
            </a:r>
            <a:r>
              <a:rPr lang="zh-CN" altLang="en-US" i="1">
                <a:solidFill>
                  <a:srgbClr val="0033CC"/>
                </a:solidFill>
              </a:rPr>
              <a:t>也</a:t>
            </a:r>
            <a:r>
              <a:rPr lang="zh-CN" altLang="en-US"/>
              <a:t>。苍颜白发，颓然</a:t>
            </a:r>
            <a:r>
              <a:rPr lang="zh-CN" altLang="en-US">
                <a:solidFill>
                  <a:srgbClr val="FF0000"/>
                </a:solidFill>
              </a:rPr>
              <a:t>乎</a:t>
            </a:r>
            <a:r>
              <a:rPr lang="zh-CN" altLang="en-US"/>
              <a:t>其间</a:t>
            </a:r>
            <a:r>
              <a:rPr lang="zh-CN" altLang="en-US" i="1">
                <a:solidFill>
                  <a:srgbClr val="0033CC"/>
                </a:solidFill>
              </a:rPr>
              <a:t>者</a:t>
            </a:r>
            <a:r>
              <a:rPr lang="zh-CN" altLang="en-US"/>
              <a:t>，太守醉</a:t>
            </a:r>
            <a:r>
              <a:rPr lang="zh-CN" altLang="en-US" i="1">
                <a:solidFill>
                  <a:srgbClr val="0033CC"/>
                </a:solidFill>
              </a:rPr>
              <a:t>也</a:t>
            </a:r>
            <a:r>
              <a:rPr lang="zh-CN" altLang="en-US"/>
              <a:t>。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271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09838" y="625475"/>
              <a:ext cx="857250" cy="473075"/>
            </p14:xfrm>
          </p:contentPart>
        </mc:Choice>
        <mc:Fallback xmlns="">
          <p:pic>
            <p:nvPicPr>
              <p:cNvPr id="7271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92204" y="607861"/>
                <a:ext cx="892519" cy="5083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7271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67213" y="642938"/>
              <a:ext cx="884237" cy="455612"/>
            </p14:xfrm>
          </p:contentPart>
        </mc:Choice>
        <mc:Fallback xmlns="">
          <p:pic>
            <p:nvPicPr>
              <p:cNvPr id="7271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49579" y="625618"/>
                <a:ext cx="919506" cy="49025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图片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638" y="1341438"/>
            <a:ext cx="4932362" cy="55165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39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624638" cy="1052513"/>
          </a:xfrm>
        </p:spPr>
        <p:txBody>
          <a:bodyPr/>
          <a:lstStyle/>
          <a:p>
            <a:r>
              <a:rPr lang="zh-CN" altLang="en-US" sz="4000" b="1">
                <a:solidFill>
                  <a:schemeClr val="tx1"/>
                </a:solidFill>
              </a:rPr>
              <a:t>这一段中包含几层意思？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557338"/>
            <a:ext cx="3313112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、滁人游</a:t>
            </a:r>
          </a:p>
          <a:p>
            <a:pPr>
              <a:buFontTx/>
              <a:buNone/>
            </a:pPr>
            <a:r>
              <a:rPr lang="en-US" altLang="zh-CN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、太守宴</a:t>
            </a:r>
          </a:p>
          <a:p>
            <a:pPr>
              <a:buFontTx/>
              <a:buNone/>
            </a:pPr>
            <a:r>
              <a:rPr lang="en-US" altLang="zh-CN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、众宾欢</a:t>
            </a:r>
          </a:p>
          <a:p>
            <a:pPr>
              <a:buFontTx/>
              <a:buNone/>
            </a:pPr>
            <a:r>
              <a:rPr lang="en-US" altLang="zh-CN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、太守醉</a:t>
            </a:r>
          </a:p>
          <a:p>
            <a:pPr>
              <a:buFontTx/>
              <a:buNone/>
            </a:pPr>
            <a:endParaRPr lang="zh-CN" altLang="en-US" sz="2400" b="1">
              <a:solidFill>
                <a:srgbClr val="0066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 sz="2400" b="1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人的活动：</a:t>
            </a:r>
          </a:p>
          <a:p>
            <a:pPr>
              <a:buFontTx/>
              <a:buNone/>
            </a:pPr>
            <a:r>
              <a:rPr lang="en-US" altLang="zh-CN" sz="2400" b="1">
                <a:solidFill>
                  <a:srgbClr val="0066FF"/>
                </a:solidFill>
                <a:latin typeface="Verdana" panose="020B0604030504040204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2400" b="1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滁州人的欢乐图</a:t>
            </a:r>
          </a:p>
          <a:p>
            <a:pPr>
              <a:buFontTx/>
              <a:buNone/>
            </a:pPr>
            <a:endParaRPr lang="zh-CN" altLang="en-US" sz="2400" b="1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 sz="2400" b="1">
                <a:solidFill>
                  <a:srgbClr val="80008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0" y="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9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39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39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39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uiExpand="1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P1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611188" y="404813"/>
            <a:ext cx="76962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宋体" panose="02010600030101010101" pitchFamily="2" charset="-122"/>
              </a:rPr>
              <a:t>    </a:t>
            </a:r>
            <a:r>
              <a:rPr lang="zh-CN" altLang="en-US" sz="2800">
                <a:latin typeface="宋体" panose="02010600030101010101" pitchFamily="2" charset="-122"/>
              </a:rPr>
              <a:t>滁人欢乐情状全是从太守眼中看出的。从滁州百姓之乐中，可以体会出什么内涵</a:t>
            </a:r>
            <a:r>
              <a:rPr lang="en-US" altLang="zh-CN" sz="2800">
                <a:latin typeface="宋体" panose="02010600030101010101" pitchFamily="2" charset="-122"/>
              </a:rPr>
              <a:t>?</a:t>
            </a:r>
            <a:r>
              <a:rPr lang="zh-CN" altLang="en-US" sz="2800">
                <a:latin typeface="宋体" panose="02010600030101010101" pitchFamily="2" charset="-122"/>
              </a:rPr>
              <a:t>有没有太守之乐在里边</a:t>
            </a:r>
            <a:r>
              <a:rPr lang="en-US" altLang="zh-CN" sz="2800">
                <a:latin typeface="宋体" panose="02010600030101010101" pitchFamily="2" charset="-122"/>
              </a:rPr>
              <a:t>? </a:t>
            </a:r>
          </a:p>
        </p:txBody>
      </p:sp>
      <p:sp>
        <p:nvSpPr>
          <p:cNvPr id="85001" name="Text Box 9"/>
          <p:cNvSpPr txBox="1">
            <a:spLocks noChangeArrowheads="1"/>
          </p:cNvSpPr>
          <p:nvPr/>
        </p:nvSpPr>
        <p:spPr bwMode="auto">
          <a:xfrm>
            <a:off x="468313" y="2492375"/>
            <a:ext cx="80010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>
                <a:latin typeface="ˎ̥" charset="0"/>
                <a:ea typeface="楷体_GB2312" pitchFamily="49" charset="-122"/>
              </a:rPr>
              <a:t>        </a:t>
            </a:r>
            <a:r>
              <a:rPr lang="zh-CN" altLang="en-US" sz="3200">
                <a:solidFill>
                  <a:srgbClr val="FF0066"/>
                </a:solidFill>
                <a:latin typeface="ˎ̥" charset="0"/>
                <a:ea typeface="楷体_GB2312" pitchFamily="49" charset="-122"/>
              </a:rPr>
              <a:t>享受</a:t>
            </a:r>
            <a:r>
              <a:rPr lang="zh-CN" altLang="en-US" sz="3200">
                <a:solidFill>
                  <a:srgbClr val="FF0066"/>
                </a:solidFill>
              </a:rPr>
              <a:t>“</a:t>
            </a:r>
            <a:r>
              <a:rPr lang="zh-CN" altLang="en-US" sz="3200">
                <a:solidFill>
                  <a:srgbClr val="FF0066"/>
                </a:solidFill>
                <a:latin typeface="ˎ̥" charset="0"/>
                <a:ea typeface="楷体_GB2312" pitchFamily="49" charset="-122"/>
              </a:rPr>
              <a:t>山水之乐</a:t>
            </a:r>
            <a:r>
              <a:rPr lang="zh-CN" altLang="en-US" sz="3200">
                <a:solidFill>
                  <a:srgbClr val="FF0066"/>
                </a:solidFill>
              </a:rPr>
              <a:t>”</a:t>
            </a:r>
            <a:r>
              <a:rPr lang="zh-CN" altLang="en-US" sz="3200">
                <a:solidFill>
                  <a:srgbClr val="FF0066"/>
                </a:solidFill>
                <a:latin typeface="ˎ̥" charset="0"/>
                <a:ea typeface="楷体_GB2312" pitchFamily="49" charset="-122"/>
              </a:rPr>
              <a:t>的不仅有太守及其宾客，还有滁州的百姓，一州之人。人人都可以纵情山水。</a:t>
            </a:r>
            <a:r>
              <a:rPr lang="zh-CN" altLang="en-US" sz="3200">
                <a:solidFill>
                  <a:srgbClr val="FF0066"/>
                </a:solidFill>
              </a:rPr>
              <a:t>“</a:t>
            </a:r>
            <a:r>
              <a:rPr lang="zh-CN" altLang="en-US" sz="3200">
                <a:solidFill>
                  <a:srgbClr val="FF0066"/>
                </a:solidFill>
                <a:latin typeface="ˎ̥" charset="0"/>
                <a:ea typeface="楷体_GB2312" pitchFamily="49" charset="-122"/>
              </a:rPr>
              <a:t>滁人游</a:t>
            </a:r>
            <a:r>
              <a:rPr lang="zh-CN" altLang="en-US" sz="3200">
                <a:solidFill>
                  <a:srgbClr val="FF0066"/>
                </a:solidFill>
              </a:rPr>
              <a:t>”</a:t>
            </a:r>
            <a:r>
              <a:rPr lang="zh-CN" altLang="en-US" sz="3200">
                <a:solidFill>
                  <a:srgbClr val="FF0066"/>
                </a:solidFill>
                <a:latin typeface="ˎ̥" charset="0"/>
                <a:ea typeface="楷体_GB2312" pitchFamily="49" charset="-122"/>
              </a:rPr>
              <a:t>写得有声有色</a:t>
            </a:r>
            <a:r>
              <a:rPr lang="en-US" altLang="zh-CN" sz="3200">
                <a:solidFill>
                  <a:srgbClr val="FF0066"/>
                </a:solidFill>
              </a:rPr>
              <a:t>——</a:t>
            </a:r>
            <a:r>
              <a:rPr lang="zh-CN" altLang="en-US" sz="3200">
                <a:solidFill>
                  <a:srgbClr val="FF0066"/>
                </a:solidFill>
                <a:latin typeface="ˎ̥" charset="0"/>
                <a:ea typeface="楷体_GB2312" pitchFamily="49" charset="-122"/>
              </a:rPr>
              <a:t>有歌声和呼应声，有负者和行者，有老人和孩子，百姓如此兴高采烈出游，是因为生活安定富足，而这又跟太守励精图治有关。太守为此而乐，也为能与民同乐而乐。这是他的政治理想。</a:t>
            </a:r>
            <a:r>
              <a:rPr lang="zh-CN" altLang="en-US" sz="3200">
                <a:solidFill>
                  <a:srgbClr val="FF0066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228600" y="762000"/>
            <a:ext cx="7334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ea typeface="黑体" panose="02010609060101010101" pitchFamily="49" charset="-122"/>
              </a:rPr>
              <a:t>众人游宴之乐</a:t>
            </a:r>
          </a:p>
        </p:txBody>
      </p:sp>
      <p:sp>
        <p:nvSpPr>
          <p:cNvPr id="54281" name="AutoShape 9"/>
          <p:cNvSpPr>
            <a:spLocks/>
          </p:cNvSpPr>
          <p:nvPr/>
        </p:nvSpPr>
        <p:spPr bwMode="auto">
          <a:xfrm>
            <a:off x="1219200" y="609600"/>
            <a:ext cx="152400" cy="4953000"/>
          </a:xfrm>
          <a:prstGeom prst="leftBrace">
            <a:avLst>
              <a:gd name="adj1" fmla="val 270833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82" name="Text Box 10"/>
          <p:cNvSpPr txBox="1">
            <a:spLocks noChangeArrowheads="1"/>
          </p:cNvSpPr>
          <p:nvPr/>
        </p:nvSpPr>
        <p:spPr bwMode="auto">
          <a:xfrm>
            <a:off x="1295400" y="715963"/>
            <a:ext cx="1905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ea typeface="黑体" panose="02010609060101010101" pitchFamily="49" charset="-122"/>
              </a:rPr>
              <a:t>滁人游：</a:t>
            </a: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1295400" y="1671638"/>
            <a:ext cx="18526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ea typeface="黑体" panose="02010609060101010101" pitchFamily="49" charset="-122"/>
              </a:rPr>
              <a:t>太守宴：</a:t>
            </a:r>
          </a:p>
        </p:txBody>
      </p:sp>
      <p:sp>
        <p:nvSpPr>
          <p:cNvPr id="54286" name="Text Box 14"/>
          <p:cNvSpPr txBox="1">
            <a:spLocks noChangeArrowheads="1"/>
          </p:cNvSpPr>
          <p:nvPr/>
        </p:nvSpPr>
        <p:spPr bwMode="auto">
          <a:xfrm>
            <a:off x="1219200" y="27051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ea typeface="黑体" panose="02010609060101010101" pitchFamily="49" charset="-122"/>
              </a:rPr>
              <a:t>众宾欢：</a:t>
            </a:r>
          </a:p>
        </p:txBody>
      </p:sp>
      <p:sp>
        <p:nvSpPr>
          <p:cNvPr id="54287" name="Text Box 15"/>
          <p:cNvSpPr txBox="1">
            <a:spLocks noChangeArrowheads="1"/>
          </p:cNvSpPr>
          <p:nvPr/>
        </p:nvSpPr>
        <p:spPr bwMode="auto">
          <a:xfrm>
            <a:off x="1295400" y="4460875"/>
            <a:ext cx="190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6600"/>
                </a:solidFill>
                <a:ea typeface="黑体" panose="02010609060101010101" pitchFamily="49" charset="-122"/>
              </a:rPr>
              <a:t>太守醉：</a:t>
            </a:r>
          </a:p>
        </p:txBody>
      </p:sp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2916238" y="731838"/>
            <a:ext cx="6019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800080"/>
                </a:solidFill>
                <a:ea typeface="黑体" panose="02010609060101010101" pitchFamily="49" charset="-122"/>
              </a:rPr>
              <a:t>表现滁人富足、和平的生活之乐</a:t>
            </a:r>
          </a:p>
        </p:txBody>
      </p:sp>
      <p:sp>
        <p:nvSpPr>
          <p:cNvPr id="54291" name="Text Box 19"/>
          <p:cNvSpPr txBox="1">
            <a:spLocks noChangeArrowheads="1"/>
          </p:cNvSpPr>
          <p:nvPr/>
        </p:nvSpPr>
        <p:spPr bwMode="auto">
          <a:xfrm>
            <a:off x="2484438" y="1695450"/>
            <a:ext cx="4648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800080"/>
                </a:solidFill>
                <a:ea typeface="黑体" panose="02010609060101010101" pitchFamily="49" charset="-122"/>
              </a:rPr>
              <a:t>表现太守的野宴之乐</a:t>
            </a:r>
          </a:p>
        </p:txBody>
      </p:sp>
      <p:sp>
        <p:nvSpPr>
          <p:cNvPr id="54292" name="Text Box 20"/>
          <p:cNvSpPr txBox="1">
            <a:spLocks noChangeArrowheads="1"/>
          </p:cNvSpPr>
          <p:nvPr/>
        </p:nvSpPr>
        <p:spPr bwMode="auto">
          <a:xfrm>
            <a:off x="2895600" y="2679700"/>
            <a:ext cx="5181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800080"/>
                </a:solidFill>
                <a:ea typeface="黑体" panose="02010609060101010101" pitchFamily="49" charset="-122"/>
              </a:rPr>
              <a:t>表现太守与宾客的宴酣之乐</a:t>
            </a:r>
          </a:p>
        </p:txBody>
      </p:sp>
      <p:sp>
        <p:nvSpPr>
          <p:cNvPr id="54295" name="Text Box 23"/>
          <p:cNvSpPr txBox="1">
            <a:spLocks noChangeArrowheads="1"/>
          </p:cNvSpPr>
          <p:nvPr/>
        </p:nvSpPr>
        <p:spPr bwMode="auto">
          <a:xfrm>
            <a:off x="1371600" y="5070475"/>
            <a:ext cx="1468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黑体" panose="02010609060101010101" pitchFamily="49" charset="-122"/>
              </a:rPr>
              <a:t>（乐）</a:t>
            </a: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2895600" y="3810000"/>
            <a:ext cx="381000" cy="1995488"/>
          </a:xfrm>
          <a:prstGeom prst="leftBrace">
            <a:avLst>
              <a:gd name="adj1" fmla="val 43646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3276600" y="3657600"/>
            <a:ext cx="609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800080"/>
                </a:solidFill>
                <a:ea typeface="黑体" panose="02010609060101010101" pitchFamily="49" charset="-122"/>
              </a:rPr>
              <a:t>表现作者“与民同乐”的政治理想</a:t>
            </a:r>
          </a:p>
        </p:txBody>
      </p:sp>
      <p:sp>
        <p:nvSpPr>
          <p:cNvPr id="54299" name="Text Box 27"/>
          <p:cNvSpPr txBox="1">
            <a:spLocks noChangeArrowheads="1"/>
          </p:cNvSpPr>
          <p:nvPr/>
        </p:nvSpPr>
        <p:spPr bwMode="auto">
          <a:xfrm>
            <a:off x="3276600" y="4419600"/>
            <a:ext cx="5181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800080"/>
                </a:solidFill>
                <a:ea typeface="黑体" panose="02010609060101010101" pitchFamily="49" charset="-122"/>
              </a:rPr>
              <a:t>显示作者治理滁州政绩显著</a:t>
            </a:r>
            <a:r>
              <a:rPr lang="zh-CN" altLang="en-US" sz="3200">
                <a:solidFill>
                  <a:srgbClr val="0033CC"/>
                </a:solidFill>
                <a:ea typeface="黑体" panose="02010609060101010101" pitchFamily="49" charset="-122"/>
              </a:rPr>
              <a:t>（滁人游）</a:t>
            </a:r>
          </a:p>
        </p:txBody>
      </p:sp>
      <p:sp>
        <p:nvSpPr>
          <p:cNvPr id="54303" name="Text Box 31"/>
          <p:cNvSpPr txBox="1">
            <a:spLocks noChangeArrowheads="1"/>
          </p:cNvSpPr>
          <p:nvPr/>
        </p:nvSpPr>
        <p:spPr bwMode="auto">
          <a:xfrm>
            <a:off x="3352800" y="5410200"/>
            <a:ext cx="480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800080"/>
                </a:solidFill>
                <a:ea typeface="黑体" panose="02010609060101010101" pitchFamily="49" charset="-122"/>
              </a:rPr>
              <a:t>表现作者寄情山水的乐趣</a:t>
            </a:r>
          </a:p>
        </p:txBody>
      </p:sp>
      <p:sp>
        <p:nvSpPr>
          <p:cNvPr id="54307" name="Text Box 35"/>
          <p:cNvSpPr txBox="1">
            <a:spLocks noChangeArrowheads="1"/>
          </p:cNvSpPr>
          <p:nvPr/>
        </p:nvSpPr>
        <p:spPr bwMode="auto">
          <a:xfrm>
            <a:off x="0" y="3733800"/>
            <a:ext cx="1252538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（情景交融）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（与民同乐）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304800" y="3276600"/>
            <a:ext cx="8569325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>
                <a:solidFill>
                  <a:srgbClr val="0033CC"/>
                </a:solidFill>
              </a:rPr>
              <a:t>　　</a:t>
            </a:r>
            <a:r>
              <a:rPr lang="zh-CN" altLang="en-US" sz="2800">
                <a:solidFill>
                  <a:srgbClr val="0033CC"/>
                </a:solidFill>
              </a:rPr>
              <a:t>不久夕阳落到西山上，人的影子散乱一地，是太守回去、宾客跟从啊。树林茂密阴蔽，上下一片叫声，是游人走后鸟儿在欢唱啊。然而鸟儿（只）知道山林的乐趣，却不知道游人的乐趣；游人知道跟着太守游玩的乐趣，却不知道太守以他们的快乐为快乐啊。醉了能和他们一起快乐，酒醒后能写文章表达这种快乐的，是太守啊。太守是谁？就是庐陵人欧阳修啊。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468313" y="476250"/>
            <a:ext cx="82296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2800"/>
              <a:t>        </a:t>
            </a:r>
            <a:r>
              <a:rPr lang="zh-CN" altLang="en-US" sz="2800">
                <a:solidFill>
                  <a:srgbClr val="FF0000"/>
                </a:solidFill>
              </a:rPr>
              <a:t>已而</a:t>
            </a:r>
            <a:r>
              <a:rPr lang="zh-CN" altLang="en-US" sz="2800"/>
              <a:t>夕阳在山，人影散乱，太守归</a:t>
            </a:r>
            <a:r>
              <a:rPr lang="zh-CN" altLang="en-US" sz="2800">
                <a:solidFill>
                  <a:srgbClr val="FF0000"/>
                </a:solidFill>
              </a:rPr>
              <a:t>而</a:t>
            </a:r>
            <a:r>
              <a:rPr lang="zh-CN" altLang="en-US" sz="2800"/>
              <a:t>宾客从也。树林阴翳，鸣声上下，游人</a:t>
            </a:r>
            <a:r>
              <a:rPr lang="zh-CN" altLang="en-US" sz="2800">
                <a:solidFill>
                  <a:srgbClr val="FF0000"/>
                </a:solidFill>
              </a:rPr>
              <a:t>去</a:t>
            </a:r>
            <a:r>
              <a:rPr lang="zh-CN" altLang="en-US" sz="2800">
                <a:solidFill>
                  <a:schemeClr val="accent2"/>
                </a:solidFill>
              </a:rPr>
              <a:t>而</a:t>
            </a:r>
            <a:r>
              <a:rPr lang="zh-CN" altLang="en-US" sz="2800"/>
              <a:t>禽鸟乐也。然而禽鸟知山林</a:t>
            </a:r>
            <a:r>
              <a:rPr lang="zh-CN" altLang="en-US" sz="2800">
                <a:solidFill>
                  <a:srgbClr val="FF0000"/>
                </a:solidFill>
              </a:rPr>
              <a:t>之</a:t>
            </a:r>
            <a:r>
              <a:rPr lang="zh-CN" altLang="en-US" sz="2800">
                <a:solidFill>
                  <a:schemeClr val="accent2"/>
                </a:solidFill>
              </a:rPr>
              <a:t>乐</a:t>
            </a:r>
            <a:r>
              <a:rPr lang="zh-CN" altLang="en-US" sz="2800"/>
              <a:t>，</a:t>
            </a:r>
            <a:r>
              <a:rPr lang="zh-CN" altLang="en-US" sz="2800">
                <a:solidFill>
                  <a:srgbClr val="FF0000"/>
                </a:solidFill>
              </a:rPr>
              <a:t>而</a:t>
            </a:r>
            <a:r>
              <a:rPr lang="zh-CN" altLang="en-US" sz="2800"/>
              <a:t>不知人之乐；人知从太守游而</a:t>
            </a:r>
            <a:r>
              <a:rPr lang="zh-CN" altLang="en-US" sz="2800">
                <a:solidFill>
                  <a:srgbClr val="FF0000"/>
                </a:solidFill>
              </a:rPr>
              <a:t>乐</a:t>
            </a:r>
            <a:r>
              <a:rPr lang="zh-CN" altLang="en-US" sz="2800"/>
              <a:t>，</a:t>
            </a:r>
            <a:r>
              <a:rPr lang="zh-CN" altLang="en-US" sz="2800">
                <a:solidFill>
                  <a:srgbClr val="FF0000"/>
                </a:solidFill>
              </a:rPr>
              <a:t>而</a:t>
            </a:r>
            <a:r>
              <a:rPr lang="zh-CN" altLang="en-US" sz="2800"/>
              <a:t>不知太守</a:t>
            </a:r>
            <a:r>
              <a:rPr lang="zh-CN" altLang="en-US" sz="2800">
                <a:solidFill>
                  <a:srgbClr val="FF0000"/>
                </a:solidFill>
              </a:rPr>
              <a:t>之</a:t>
            </a:r>
            <a:r>
              <a:rPr lang="zh-CN" altLang="en-US" sz="2800">
                <a:solidFill>
                  <a:schemeClr val="accent2"/>
                </a:solidFill>
              </a:rPr>
              <a:t>乐</a:t>
            </a:r>
            <a:r>
              <a:rPr lang="zh-CN" altLang="en-US" sz="2800"/>
              <a:t>其</a:t>
            </a:r>
            <a:r>
              <a:rPr lang="zh-CN" altLang="en-US" sz="2800">
                <a:solidFill>
                  <a:schemeClr val="accent2"/>
                </a:solidFill>
              </a:rPr>
              <a:t>乐</a:t>
            </a:r>
            <a:r>
              <a:rPr lang="zh-CN" altLang="en-US" sz="2800"/>
              <a:t>也。醉能同</a:t>
            </a:r>
            <a:r>
              <a:rPr lang="zh-CN" altLang="en-US" sz="2800">
                <a:solidFill>
                  <a:srgbClr val="FF0000"/>
                </a:solidFill>
              </a:rPr>
              <a:t>其</a:t>
            </a:r>
            <a:r>
              <a:rPr lang="zh-CN" altLang="en-US" sz="2800"/>
              <a:t>乐，醒能述</a:t>
            </a:r>
            <a:r>
              <a:rPr lang="zh-CN" altLang="en-US" sz="2800">
                <a:solidFill>
                  <a:srgbClr val="FF0000"/>
                </a:solidFill>
              </a:rPr>
              <a:t>以</a:t>
            </a:r>
            <a:r>
              <a:rPr lang="zh-CN" altLang="en-US" sz="2800"/>
              <a:t>文者，太守</a:t>
            </a:r>
            <a:r>
              <a:rPr lang="zh-CN" altLang="en-US" sz="2800">
                <a:solidFill>
                  <a:srgbClr val="FF0000"/>
                </a:solidFill>
              </a:rPr>
              <a:t>也</a:t>
            </a:r>
            <a:r>
              <a:rPr lang="zh-CN" altLang="en-US" sz="2800"/>
              <a:t>。太守</a:t>
            </a:r>
            <a:r>
              <a:rPr lang="zh-CN" altLang="en-US" sz="2800">
                <a:solidFill>
                  <a:srgbClr val="FF0000"/>
                </a:solidFill>
              </a:rPr>
              <a:t>谓</a:t>
            </a:r>
            <a:r>
              <a:rPr lang="zh-CN" altLang="en-US" sz="2800"/>
              <a:t>谁？庐陵欧阳修</a:t>
            </a:r>
            <a:r>
              <a:rPr lang="zh-CN" altLang="en-US" sz="2800">
                <a:solidFill>
                  <a:srgbClr val="FF0000"/>
                </a:solidFill>
              </a:rPr>
              <a:t>也</a:t>
            </a:r>
            <a:r>
              <a:rPr lang="zh-CN" altLang="en-US" sz="2800"/>
              <a:t>。</a:t>
            </a:r>
            <a:endParaRPr lang="zh-CN" alt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73734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1188" y="2276475"/>
              <a:ext cx="1090612" cy="446088"/>
            </p14:xfrm>
          </p:contentPart>
        </mc:Choice>
        <mc:Fallback xmlns="">
          <p:pic>
            <p:nvPicPr>
              <p:cNvPr id="73734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93534" y="2259318"/>
                <a:ext cx="1125921" cy="480402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背景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solidFill>
            <a:srgbClr val="66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323850" y="333375"/>
            <a:ext cx="6858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ea typeface="黑体" panose="02010609060101010101" pitchFamily="49" charset="-122"/>
              </a:rPr>
              <a:t>太守所乐的事情是什么？（乐其乐）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381000" y="1125538"/>
            <a:ext cx="8763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800080"/>
                </a:solidFill>
                <a:ea typeface="黑体" panose="02010609060101010101" pitchFamily="49" charset="-122"/>
              </a:rPr>
              <a:t>乐：与民同乐； 治理滁州政绩显著；山水的秀丽风光</a:t>
            </a:r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1295400" y="1981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3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醉</a:t>
            </a: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468313" y="2997200"/>
            <a:ext cx="3886200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kumimoji="0"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醉</a:t>
            </a:r>
            <a:r>
              <a:rPr kumimoji="0" lang="zh-CN" altLang="en-US" sz="280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翁之意在山水</a:t>
            </a:r>
          </a:p>
          <a:p>
            <a:pPr algn="l">
              <a:spcBef>
                <a:spcPct val="50000"/>
              </a:spcBef>
            </a:pPr>
            <a:r>
              <a:rPr kumimoji="0"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醉</a:t>
            </a:r>
            <a:r>
              <a:rPr kumimoji="0" lang="zh-CN" altLang="en-US" sz="280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于山间朝暮四时之景</a:t>
            </a:r>
          </a:p>
          <a:p>
            <a:pPr algn="l">
              <a:spcBef>
                <a:spcPct val="50000"/>
              </a:spcBef>
            </a:pPr>
            <a:r>
              <a:rPr kumimoji="0"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醉</a:t>
            </a:r>
            <a:r>
              <a:rPr kumimoji="0" lang="zh-CN" altLang="en-US" sz="280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于游人、宾客之乐</a:t>
            </a:r>
          </a:p>
          <a:p>
            <a:pPr algn="l">
              <a:spcBef>
                <a:spcPct val="50000"/>
              </a:spcBef>
            </a:pPr>
            <a:r>
              <a:rPr kumimoji="0" lang="zh-CN" altLang="en-US" sz="28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醉</a:t>
            </a:r>
            <a:r>
              <a:rPr kumimoji="0" lang="zh-CN" altLang="en-US" sz="2800">
                <a:solidFill>
                  <a:schemeClr val="accent2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于自己的乐趣</a:t>
            </a: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5724525" y="1989138"/>
            <a:ext cx="121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zh-CN" altLang="en-US" sz="3600">
                <a:solidFill>
                  <a:srgbClr val="66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乐</a:t>
            </a:r>
          </a:p>
        </p:txBody>
      </p: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5435600" y="2924175"/>
            <a:ext cx="2133600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山水之乐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游人之乐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宴酣之乐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禽鸟之乐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太守之乐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4" grpId="0" autoUpdateAnimBg="0"/>
      <p:bldP spid="60425" grpId="0" autoUpdateAnimBg="0"/>
      <p:bldP spid="60426" grpId="0" autoUpdateAnimBg="0"/>
      <p:bldP spid="60427" grpId="0" autoUpdateAnimBg="0"/>
      <p:bldP spid="6042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背景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solidFill>
            <a:srgbClr val="66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2438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66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  <a:r>
              <a:rPr lang="en-US" altLang="zh-CN" sz="4000">
                <a:solidFill>
                  <a:srgbClr val="66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84213" y="1125538"/>
            <a:ext cx="8208962" cy="293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本文通过对</a:t>
            </a:r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______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秀丽风光的</a:t>
            </a:r>
            <a:r>
              <a:rPr lang="zh-CN" altLang="en-US" sz="3600">
                <a:solidFill>
                  <a:srgbClr val="0099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描写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和对游人之乐，太守之乐的</a:t>
            </a:r>
            <a:r>
              <a:rPr lang="zh-CN" altLang="en-US" sz="3600">
                <a:solidFill>
                  <a:srgbClr val="0099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叙述</a:t>
            </a:r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>
                <a:solidFill>
                  <a:srgbClr val="0099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抒发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了作者对</a:t>
            </a:r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_______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的热爱和</a:t>
            </a:r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_________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的情怀。</a:t>
            </a:r>
          </a:p>
          <a:p>
            <a:pPr algn="l">
              <a:spcBef>
                <a:spcPct val="50000"/>
              </a:spcBef>
            </a:pPr>
            <a:r>
              <a:rPr lang="zh-CN" alt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  <a:endParaRPr lang="zh-CN" altLang="en-US" sz="3600">
              <a:effectLst>
                <a:outerShdw blurRad="38100" dist="38100" dir="2700000" algn="tl">
                  <a:srgbClr val="C0C0C0"/>
                </a:outerShdw>
              </a:effectLst>
              <a:ea typeface="黑体" panose="02010609060101010101" pitchFamily="49" charset="-122"/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851275" y="1125538"/>
            <a:ext cx="152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ea typeface="隶书" panose="02010509060101010101" pitchFamily="49" charset="-122"/>
              </a:rPr>
              <a:t>醉翁亭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2339975" y="2205038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ea typeface="隶书" panose="02010509060101010101" pitchFamily="49" charset="-122"/>
              </a:rPr>
              <a:t>自然风光</a:t>
            </a:r>
          </a:p>
        </p:txBody>
      </p:sp>
      <p:sp>
        <p:nvSpPr>
          <p:cNvPr id="63517" name="Text Box 29"/>
          <p:cNvSpPr txBox="1">
            <a:spLocks noChangeArrowheads="1"/>
          </p:cNvSpPr>
          <p:nvPr/>
        </p:nvSpPr>
        <p:spPr bwMode="auto">
          <a:xfrm>
            <a:off x="6156325" y="2205038"/>
            <a:ext cx="2057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ea typeface="隶书" panose="02010509060101010101" pitchFamily="49" charset="-122"/>
              </a:rPr>
              <a:t>与民同乐</a:t>
            </a:r>
          </a:p>
        </p:txBody>
      </p: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684213" y="3573463"/>
            <a:ext cx="82804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        “</a:t>
            </a: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醉”与“乐”是统一的：“醉”是表象，“乐”是实质，写醉是为了写乐，</a:t>
            </a:r>
            <a:r>
              <a:rPr lang="zh-CN" altLang="en-US" sz="36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“乐”</a:t>
            </a: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是贯穿全文的线索。</a:t>
            </a:r>
            <a:r>
              <a:rPr lang="zh-CN" altLang="en-US" sz="36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叙事、写景、抒情</a:t>
            </a: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自然融合，</a:t>
            </a:r>
            <a:r>
              <a:rPr lang="zh-CN" altLang="en-US" sz="36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骈</a:t>
            </a: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句和</a:t>
            </a:r>
            <a:r>
              <a:rPr lang="zh-CN" altLang="en-US" sz="360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散</a:t>
            </a:r>
            <a:r>
              <a:rPr lang="zh-CN" altLang="en-US" sz="3600">
                <a:effectLst>
                  <a:outerShdw blurRad="38100" dist="38100" dir="2700000" algn="tl">
                    <a:srgbClr val="C0C0C0"/>
                  </a:outerShdw>
                </a:effectLst>
                <a:ea typeface="黑体" panose="02010609060101010101" pitchFamily="49" charset="-122"/>
              </a:rPr>
              <a:t>句巧妙运用，读来脍炙人口。</a:t>
            </a:r>
            <a:endParaRPr lang="zh-CN" altLang="en-US" sz="3600"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635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 autoUpdateAnimBg="0"/>
      <p:bldP spid="63500" grpId="0" autoUpdateAnimBg="0"/>
      <p:bldP spid="63517" grpId="0" autoUpdateAnimBg="0"/>
      <p:bldP spid="635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背景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0"/>
            <a:ext cx="9324975" cy="699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71438" y="404813"/>
            <a:ext cx="4140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>
                <a:solidFill>
                  <a:srgbClr val="FF0066"/>
                </a:solidFill>
                <a:ea typeface="黑体" panose="02010609060101010101" pitchFamily="49" charset="-122"/>
              </a:rPr>
              <a:t>成语：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3935413"/>
            <a:ext cx="9291638" cy="149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水落石出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水落下去，石头就露出来。比喻真相大白。</a:t>
            </a:r>
          </a:p>
          <a:p>
            <a:pPr algn="l"/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5230813"/>
            <a:ext cx="8958263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觥筹交错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酒杯和酒筹交互错杂。形容许多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人聚会喝酒时的热闹场景</a:t>
            </a:r>
            <a:r>
              <a:rPr lang="zh-CN" altLang="en-US" sz="320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  <a:p>
            <a:pPr algn="l"/>
            <a:endParaRPr lang="en-US" altLang="zh-CN" sz="320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2640013"/>
            <a:ext cx="93662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醉翁之意不在酒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醉翁的兴趣并不在于喝酒。</a:t>
            </a:r>
          </a:p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形容人别有意图，言在此而意在彼。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0" y="12192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b="0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0" y="1268413"/>
            <a:ext cx="914400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峰回路转</a:t>
            </a:r>
            <a:r>
              <a:rPr lang="en-US" altLang="zh-CN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 sz="320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山势回环，路也跟着拐弯。比喻事情经历曲折后，出现新的转机。</a:t>
            </a:r>
            <a:r>
              <a:rPr lang="zh-CN" altLang="en-US" sz="320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  <a:p>
            <a:pPr algn="l">
              <a:spcBef>
                <a:spcPct val="50000"/>
              </a:spcBef>
            </a:pPr>
            <a:endParaRPr lang="en-US" altLang="zh-CN" sz="320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  <p:bldP spid="8199" grpId="0" autoUpdateAnimBg="0"/>
      <p:bldP spid="8200" grpId="0" autoUpdateAnimBg="0"/>
      <p:bldP spid="820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1" name="Picture 7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38" y="0"/>
            <a:ext cx="49958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Text Box 2"/>
          <p:cNvSpPr txBox="1">
            <a:spLocks noChangeArrowheads="1"/>
          </p:cNvSpPr>
          <p:nvPr/>
        </p:nvSpPr>
        <p:spPr bwMode="auto">
          <a:xfrm flipH="1" flipV="1">
            <a:off x="-622300" y="-80963"/>
            <a:ext cx="184150" cy="64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pPr algn="l" eaLnBrk="0" hangingPunct="0"/>
            <a:endParaRPr lang="zh-CN" altLang="zh-CN" sz="3600" b="0">
              <a:solidFill>
                <a:srgbClr val="3333CC"/>
              </a:solidFill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7596188" y="549275"/>
            <a:ext cx="854075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zh-CN" altLang="en-US" sz="4400" i="1">
                <a:ea typeface="黑体" panose="02010609060101010101" pitchFamily="49" charset="-122"/>
              </a:rPr>
              <a:t>欧阳修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23850" y="906463"/>
            <a:ext cx="3671888" cy="403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35000"/>
              </a:lnSpc>
              <a:spcBef>
                <a:spcPct val="50000"/>
              </a:spcBef>
            </a:pPr>
            <a:r>
              <a:rPr lang="en-US" altLang="zh-CN" sz="3200"/>
              <a:t>       “</a:t>
            </a:r>
            <a:r>
              <a:rPr lang="zh-CN" altLang="en-US" sz="3200">
                <a:solidFill>
                  <a:srgbClr val="FF0000"/>
                </a:solidFill>
              </a:rPr>
              <a:t>唐宋八大家</a:t>
            </a:r>
            <a:r>
              <a:rPr lang="zh-CN" altLang="en-US" sz="3200"/>
              <a:t>”之一，</a:t>
            </a:r>
            <a:r>
              <a:rPr lang="zh-CN" altLang="en-US" sz="3200">
                <a:solidFill>
                  <a:srgbClr val="FF0000"/>
                </a:solidFill>
              </a:rPr>
              <a:t>北宋</a:t>
            </a:r>
            <a:r>
              <a:rPr lang="zh-CN" altLang="en-US" sz="3200"/>
              <a:t>古文运动领袖。字</a:t>
            </a:r>
            <a:r>
              <a:rPr lang="zh-CN" altLang="en-US" sz="3200">
                <a:solidFill>
                  <a:srgbClr val="FF0000"/>
                </a:solidFill>
              </a:rPr>
              <a:t>永叔</a:t>
            </a:r>
            <a:r>
              <a:rPr lang="zh-CN" altLang="en-US" sz="3200"/>
              <a:t>，号</a:t>
            </a:r>
            <a:r>
              <a:rPr lang="zh-CN" altLang="en-US" sz="3200">
                <a:solidFill>
                  <a:srgbClr val="FF0000"/>
                </a:solidFill>
              </a:rPr>
              <a:t>醉翁</a:t>
            </a:r>
            <a:r>
              <a:rPr lang="zh-CN" altLang="en-US" sz="3200"/>
              <a:t>，又号“</a:t>
            </a:r>
            <a:r>
              <a:rPr lang="zh-CN" altLang="en-US" sz="3200">
                <a:solidFill>
                  <a:srgbClr val="FF0000"/>
                </a:solidFill>
              </a:rPr>
              <a:t>六一居士</a:t>
            </a:r>
            <a:r>
              <a:rPr lang="zh-CN" altLang="en-US" sz="3200"/>
              <a:t>”。本文是作者被贬滁州时所作。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50825" y="692150"/>
            <a:ext cx="6477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>
                <a:solidFill>
                  <a:srgbClr val="FF0066"/>
                </a:solidFill>
                <a:ea typeface="隶书" panose="02010509060101010101" pitchFamily="49" charset="-122"/>
              </a:rPr>
              <a:t>翻译下列句子的意思：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04800" y="1371600"/>
            <a:ext cx="8382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、峰回路转，有亭翼然临于泉上者，醉翁亭也。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04800" y="2438400"/>
            <a:ext cx="853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、醉翁之意不在酒，在乎山水之间也。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04800" y="3581400"/>
            <a:ext cx="883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、觥筹交错，起坐而喧哗者，众宾欢也。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04800" y="4652963"/>
            <a:ext cx="88392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、野芳发而幽香，佳木秀而繁阴，风霜高洁，水落而石出者，山间之四时也。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50825" y="188913"/>
            <a:ext cx="2808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/>
              <a:t>课堂练习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背景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50825" y="188913"/>
            <a:ext cx="7620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000">
                <a:solidFill>
                  <a:srgbClr val="800080"/>
                </a:solidFill>
                <a:ea typeface="楷体_GB2312" pitchFamily="49" charset="-122"/>
              </a:rPr>
              <a:t>辨别下列各组字词的意思：</a:t>
            </a:r>
            <a:endParaRPr lang="zh-CN" altLang="en-US" sz="3600" b="0">
              <a:solidFill>
                <a:srgbClr val="800080"/>
              </a:solidFill>
              <a:ea typeface="楷体_GB2312" pitchFamily="49" charset="-122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0" y="1676400"/>
            <a:ext cx="609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乐</a:t>
            </a:r>
          </a:p>
        </p:txBody>
      </p:sp>
      <p:sp>
        <p:nvSpPr>
          <p:cNvPr id="6153" name="AutoShape 9"/>
          <p:cNvSpPr>
            <a:spLocks/>
          </p:cNvSpPr>
          <p:nvPr/>
        </p:nvSpPr>
        <p:spPr bwMode="auto">
          <a:xfrm>
            <a:off x="533400" y="1447800"/>
            <a:ext cx="152400" cy="1143000"/>
          </a:xfrm>
          <a:prstGeom prst="leftBrace">
            <a:avLst>
              <a:gd name="adj1" fmla="val 62500"/>
              <a:gd name="adj2" fmla="val 50000"/>
            </a:avLst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 b="0">
              <a:solidFill>
                <a:srgbClr val="FF0000"/>
              </a:solidFill>
            </a:endParaRP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762000" y="12192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/>
              <a:t>山水之乐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11188" y="2133600"/>
            <a:ext cx="3810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/>
              <a:t>人知从太守游而乐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667000" y="1219200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（乐趣）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635375" y="2205038"/>
            <a:ext cx="2286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b="0">
                <a:solidFill>
                  <a:srgbClr val="3333FF"/>
                </a:solidFill>
              </a:rPr>
              <a:t>   </a:t>
            </a:r>
            <a:r>
              <a:rPr lang="zh-CN" altLang="en-US" sz="2800">
                <a:solidFill>
                  <a:srgbClr val="FF0066"/>
                </a:solidFill>
              </a:rPr>
              <a:t>（欢乐）</a:t>
            </a:r>
            <a:r>
              <a:rPr lang="zh-CN" altLang="en-US" b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5076825" y="1628775"/>
            <a:ext cx="68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名</a:t>
            </a:r>
          </a:p>
        </p:txBody>
      </p:sp>
      <p:sp>
        <p:nvSpPr>
          <p:cNvPr id="6163" name="AutoShape 19"/>
          <p:cNvSpPr>
            <a:spLocks/>
          </p:cNvSpPr>
          <p:nvPr/>
        </p:nvSpPr>
        <p:spPr bwMode="auto">
          <a:xfrm>
            <a:off x="5724525" y="1484313"/>
            <a:ext cx="152400" cy="990600"/>
          </a:xfrm>
          <a:prstGeom prst="leftBrace">
            <a:avLst>
              <a:gd name="adj1" fmla="val 54167"/>
              <a:gd name="adj2" fmla="val 50000"/>
            </a:avLst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5867400" y="1268413"/>
            <a:ext cx="1676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/>
              <a:t>名之者谁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867400" y="21336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/>
              <a:t>卷卷有爷名</a:t>
            </a:r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7308850" y="1196975"/>
            <a:ext cx="1992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（命名）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7596188" y="2133600"/>
            <a:ext cx="1779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0066"/>
                </a:solidFill>
              </a:rPr>
              <a:t>（名字）</a:t>
            </a:r>
          </a:p>
        </p:txBody>
      </p:sp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0" y="4419600"/>
            <a:ext cx="68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谓</a:t>
            </a:r>
          </a:p>
        </p:txBody>
      </p:sp>
      <p:sp>
        <p:nvSpPr>
          <p:cNvPr id="6170" name="AutoShape 26"/>
          <p:cNvSpPr>
            <a:spLocks/>
          </p:cNvSpPr>
          <p:nvPr/>
        </p:nvSpPr>
        <p:spPr bwMode="auto">
          <a:xfrm>
            <a:off x="609600" y="4191000"/>
            <a:ext cx="152400" cy="1143000"/>
          </a:xfrm>
          <a:prstGeom prst="leftBrace">
            <a:avLst>
              <a:gd name="adj1" fmla="val 62500"/>
              <a:gd name="adj2" fmla="val 50000"/>
            </a:avLst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 b="0">
              <a:solidFill>
                <a:srgbClr val="FF0000"/>
              </a:solidFill>
            </a:endParaRP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838200" y="3962400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/>
              <a:t>太守自谓也</a:t>
            </a:r>
          </a:p>
        </p:txBody>
      </p:sp>
      <p:sp>
        <p:nvSpPr>
          <p:cNvPr id="6172" name="Text Box 28"/>
          <p:cNvSpPr txBox="1">
            <a:spLocks noChangeArrowheads="1"/>
          </p:cNvSpPr>
          <p:nvPr/>
        </p:nvSpPr>
        <p:spPr bwMode="auto">
          <a:xfrm>
            <a:off x="838200" y="50292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/>
              <a:t>太守谓谁</a:t>
            </a: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2819400" y="3962400"/>
            <a:ext cx="2112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（称说）</a:t>
            </a:r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2916238" y="5013325"/>
            <a:ext cx="1447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（是）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4787900" y="4437063"/>
            <a:ext cx="762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而</a:t>
            </a:r>
          </a:p>
        </p:txBody>
      </p:sp>
      <p:sp>
        <p:nvSpPr>
          <p:cNvPr id="6176" name="AutoShape 32"/>
          <p:cNvSpPr>
            <a:spLocks/>
          </p:cNvSpPr>
          <p:nvPr/>
        </p:nvSpPr>
        <p:spPr bwMode="auto">
          <a:xfrm>
            <a:off x="5364163" y="4221163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 b="0">
              <a:solidFill>
                <a:srgbClr val="FF0000"/>
              </a:solidFill>
            </a:endParaRP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7299325" y="48212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endParaRPr lang="zh-CN" altLang="zh-CN" b="0"/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5435600" y="3933825"/>
            <a:ext cx="205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/>
              <a:t>而年又最高</a:t>
            </a: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5364163" y="5013325"/>
            <a:ext cx="2438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/>
              <a:t>而不知人之乐</a:t>
            </a: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7451725" y="3933825"/>
            <a:ext cx="19129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（而且）</a:t>
            </a: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7667625" y="5013325"/>
            <a:ext cx="1616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（却）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 autoUpdateAnimBg="0"/>
      <p:bldP spid="6159" grpId="0" autoUpdateAnimBg="0"/>
      <p:bldP spid="6166" grpId="0" autoUpdateAnimBg="0"/>
      <p:bldP spid="6167" grpId="0" autoUpdateAnimBg="0"/>
      <p:bldP spid="6173" grpId="0" autoUpdateAnimBg="0"/>
      <p:bldP spid="6174" grpId="0" autoUpdateAnimBg="0"/>
      <p:bldP spid="6182" grpId="0" autoUpdateAnimBg="0"/>
      <p:bldP spid="618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背景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solidFill>
            <a:srgbClr val="66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ea typeface="楷体_GB2312" pitchFamily="49" charset="-122"/>
              </a:rPr>
              <a:t>练习：</a:t>
            </a: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381000" y="1066800"/>
            <a:ext cx="85344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/>
              <a:t>　　</a:t>
            </a:r>
            <a:r>
              <a:rPr lang="zh-CN" altLang="en-US" sz="2800">
                <a:solidFill>
                  <a:srgbClr val="333300"/>
                </a:solidFill>
                <a:ea typeface="楷体_GB2312" pitchFamily="49" charset="-122"/>
              </a:rPr>
              <a:t>①</a:t>
            </a:r>
            <a:r>
              <a:rPr lang="zh-CN" altLang="en-US" sz="2800">
                <a:solidFill>
                  <a:srgbClr val="333300"/>
                </a:solidFill>
                <a:latin typeface="宋体" panose="02010600030101010101" pitchFamily="2" charset="-122"/>
                <a:ea typeface="楷体_GB2312" pitchFamily="49" charset="-122"/>
              </a:rPr>
              <a:t>至于负者歌于途，行者休于树，前者呼，后者应，伛偻提携，往来而不绝者，滁人游也。</a:t>
            </a:r>
            <a:r>
              <a:rPr lang="zh-CN" altLang="en-US" sz="2800">
                <a:solidFill>
                  <a:srgbClr val="333300"/>
                </a:solidFill>
                <a:ea typeface="楷体_GB2312" pitchFamily="49" charset="-122"/>
              </a:rPr>
              <a:t>②</a:t>
            </a:r>
            <a:r>
              <a:rPr lang="zh-CN" altLang="en-US" sz="2800">
                <a:solidFill>
                  <a:srgbClr val="333300"/>
                </a:solidFill>
                <a:latin typeface="宋体" panose="02010600030101010101" pitchFamily="2" charset="-122"/>
                <a:ea typeface="楷体_GB2312" pitchFamily="49" charset="-122"/>
              </a:rPr>
              <a:t>临溪而渔，溪深而鱼肥，酿泉为酒，泉香而酒洌，山肴野蔌，杂然而前陈者，太守宴也。</a:t>
            </a:r>
            <a:r>
              <a:rPr lang="zh-CN" altLang="en-US" sz="2800">
                <a:solidFill>
                  <a:srgbClr val="333300"/>
                </a:solidFill>
                <a:ea typeface="楷体_GB2312" pitchFamily="49" charset="-122"/>
              </a:rPr>
              <a:t>③</a:t>
            </a:r>
            <a:r>
              <a:rPr lang="zh-CN" altLang="en-US" sz="2800">
                <a:solidFill>
                  <a:srgbClr val="333300"/>
                </a:solidFill>
                <a:latin typeface="宋体" panose="02010600030101010101" pitchFamily="2" charset="-122"/>
                <a:ea typeface="楷体_GB2312" pitchFamily="49" charset="-122"/>
              </a:rPr>
              <a:t>宴酣之乐，非丝非竹，射者中，弈者胜，觥筹交错，起坐而喧哗者，众宾欢也。</a:t>
            </a:r>
            <a:r>
              <a:rPr lang="zh-CN" altLang="en-US" sz="2800">
                <a:solidFill>
                  <a:srgbClr val="333300"/>
                </a:solidFill>
                <a:ea typeface="楷体_GB2312" pitchFamily="49" charset="-122"/>
              </a:rPr>
              <a:t>④</a:t>
            </a:r>
            <a:r>
              <a:rPr lang="zh-CN" altLang="en-US" sz="2800">
                <a:solidFill>
                  <a:srgbClr val="333300"/>
                </a:solidFill>
                <a:latin typeface="宋体" panose="02010600030101010101" pitchFamily="2" charset="-122"/>
                <a:ea typeface="楷体_GB2312" pitchFamily="49" charset="-122"/>
              </a:rPr>
              <a:t>苍颜白发，颓然乎其间者，太守醉也。</a:t>
            </a:r>
            <a:r>
              <a:rPr lang="zh-CN" altLang="en-US" sz="2800">
                <a:solidFill>
                  <a:srgbClr val="333300"/>
                </a:solidFill>
                <a:ea typeface="黑体" panose="02010609060101010101" pitchFamily="49" charset="-122"/>
              </a:rPr>
              <a:t/>
            </a:r>
            <a:br>
              <a:rPr lang="zh-CN" altLang="en-US" sz="2800">
                <a:solidFill>
                  <a:srgbClr val="333300"/>
                </a:solidFill>
                <a:ea typeface="黑体" panose="02010609060101010101" pitchFamily="49" charset="-122"/>
              </a:rPr>
            </a:br>
            <a:r>
              <a:rPr lang="zh-CN" altLang="en-US" sz="2800">
                <a:solidFill>
                  <a:srgbClr val="333300"/>
                </a:solidFill>
                <a:ea typeface="黑体" panose="02010609060101010101" pitchFamily="49" charset="-122"/>
              </a:rPr>
              <a:t/>
            </a:r>
            <a:br>
              <a:rPr lang="zh-CN" altLang="en-US" sz="2800">
                <a:solidFill>
                  <a:srgbClr val="333300"/>
                </a:solidFill>
                <a:ea typeface="黑体" panose="02010609060101010101" pitchFamily="49" charset="-122"/>
              </a:rPr>
            </a:br>
            <a:endParaRPr lang="zh-CN" altLang="en-US" sz="2800">
              <a:solidFill>
                <a:srgbClr val="333300"/>
              </a:solidFill>
              <a:ea typeface="黑体" panose="02010609060101010101" pitchFamily="49" charset="-122"/>
            </a:endParaRP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611188" y="4005263"/>
            <a:ext cx="80010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、各用原句中一个短语，分别概括四句话的意思。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①</a:t>
            </a: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    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　　</a:t>
            </a: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　　②</a:t>
            </a: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  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③</a:t>
            </a: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    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　　　　</a:t>
            </a: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④</a:t>
            </a: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    </a:t>
            </a: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</a:br>
            <a:r>
              <a:rPr lang="zh-CN" altLang="en-US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en-US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</a:br>
            <a:endParaRPr lang="zh-CN" altLang="en-US">
              <a:solidFill>
                <a:srgbClr val="FF0066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4535" name="Text Box 23"/>
          <p:cNvSpPr txBox="1">
            <a:spLocks noChangeArrowheads="1"/>
          </p:cNvSpPr>
          <p:nvPr/>
        </p:nvSpPr>
        <p:spPr bwMode="auto">
          <a:xfrm>
            <a:off x="1258888" y="4941888"/>
            <a:ext cx="1371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宋体" panose="02010600030101010101" pitchFamily="2" charset="-122"/>
                <a:ea typeface="楷体_GB2312" pitchFamily="49" charset="-122"/>
              </a:rPr>
              <a:t>滁人游</a:t>
            </a:r>
          </a:p>
        </p:txBody>
      </p:sp>
      <p:sp>
        <p:nvSpPr>
          <p:cNvPr id="64539" name="Text Box 27"/>
          <p:cNvSpPr txBox="1">
            <a:spLocks noChangeArrowheads="1"/>
          </p:cNvSpPr>
          <p:nvPr/>
        </p:nvSpPr>
        <p:spPr bwMode="auto">
          <a:xfrm>
            <a:off x="3492500" y="4868863"/>
            <a:ext cx="15240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宋体" panose="02010600030101010101" pitchFamily="2" charset="-122"/>
                <a:ea typeface="楷体_GB2312" pitchFamily="49" charset="-122"/>
              </a:rPr>
              <a:t>太守宴</a:t>
            </a:r>
          </a:p>
        </p:txBody>
      </p:sp>
      <p:sp>
        <p:nvSpPr>
          <p:cNvPr id="64540" name="Text Box 28"/>
          <p:cNvSpPr txBox="1">
            <a:spLocks noChangeArrowheads="1"/>
          </p:cNvSpPr>
          <p:nvPr/>
        </p:nvSpPr>
        <p:spPr bwMode="auto">
          <a:xfrm>
            <a:off x="1187450" y="5373688"/>
            <a:ext cx="1447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宋体" panose="02010600030101010101" pitchFamily="2" charset="-122"/>
                <a:ea typeface="楷体_GB2312" pitchFamily="49" charset="-122"/>
              </a:rPr>
              <a:t>众宾欢</a:t>
            </a:r>
          </a:p>
        </p:txBody>
      </p:sp>
      <p:sp>
        <p:nvSpPr>
          <p:cNvPr id="64541" name="Text Box 29"/>
          <p:cNvSpPr txBox="1">
            <a:spLocks noChangeArrowheads="1"/>
          </p:cNvSpPr>
          <p:nvPr/>
        </p:nvSpPr>
        <p:spPr bwMode="auto">
          <a:xfrm>
            <a:off x="3563938" y="5229225"/>
            <a:ext cx="1295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宋体" panose="02010600030101010101" pitchFamily="2" charset="-122"/>
                <a:ea typeface="楷体_GB2312" pitchFamily="49" charset="-122"/>
              </a:rPr>
              <a:t>太守醉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35" grpId="0" autoUpdateAnimBg="0"/>
      <p:bldP spid="64539" grpId="0" autoUpdateAnimBg="0"/>
      <p:bldP spid="64540" grpId="0" autoUpdateAnimBg="0"/>
      <p:bldP spid="6454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背景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solidFill>
            <a:srgbClr val="66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0" y="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FF0066"/>
                </a:solidFill>
                <a:ea typeface="黑体" panose="02010609060101010101" pitchFamily="49" charset="-122"/>
              </a:rPr>
              <a:t>练习：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0" y="674688"/>
            <a:ext cx="9144000" cy="585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2800">
                <a:ea typeface="楷体_GB2312" pitchFamily="49" charset="-122"/>
              </a:rPr>
              <a:t>“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太守醉也</a:t>
            </a:r>
            <a:r>
              <a:rPr lang="zh-CN" altLang="en-US" sz="2800">
                <a:ea typeface="楷体_GB2312" pitchFamily="49" charset="-122"/>
              </a:rPr>
              <a:t>”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句中</a:t>
            </a:r>
            <a:r>
              <a:rPr lang="zh-CN" altLang="en-US" sz="2800">
                <a:ea typeface="楷体_GB2312" pitchFamily="49" charset="-122"/>
              </a:rPr>
              <a:t>“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醉</a:t>
            </a:r>
            <a:r>
              <a:rPr lang="zh-CN" altLang="en-US" sz="2800">
                <a:ea typeface="楷体_GB2312" pitchFamily="49" charset="-122"/>
              </a:rPr>
              <a:t>”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的含义是什么？为什么会</a:t>
            </a:r>
            <a:r>
              <a:rPr lang="zh-CN" altLang="en-US" sz="2800">
                <a:ea typeface="楷体_GB2312" pitchFamily="49" charset="-122"/>
              </a:rPr>
              <a:t>“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醉</a:t>
            </a:r>
            <a:r>
              <a:rPr lang="zh-CN" altLang="en-US" sz="2800">
                <a:ea typeface="楷体_GB2312" pitchFamily="49" charset="-122"/>
              </a:rPr>
              <a:t>”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？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 </a:t>
            </a: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  <a:p>
            <a:pPr algn="l">
              <a:spcBef>
                <a:spcPct val="50000"/>
              </a:spcBef>
            </a:pPr>
            <a:endParaRPr lang="zh-CN" altLang="en-US" sz="2800">
              <a:latin typeface="楷体_GB2312" pitchFamily="49" charset="-122"/>
              <a:ea typeface="楷体_GB2312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0033CC"/>
                </a:solidFill>
                <a:ea typeface="黑体" panose="02010609060101010101" pitchFamily="49" charset="-122"/>
              </a:rPr>
              <a:t>                 </a:t>
            </a:r>
            <a:r>
              <a:rPr lang="zh-CN" altLang="en-US" sz="280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/>
            </a:r>
            <a:br>
              <a:rPr lang="zh-CN" altLang="en-US" sz="2800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、游山的滁人有：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____</a:t>
            </a:r>
            <a:r>
              <a:rPr lang="en-US" altLang="zh-CN" sz="2800">
                <a:ea typeface="楷体_GB2312" pitchFamily="49" charset="-122"/>
              </a:rPr>
              <a:t>   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____</a:t>
            </a:r>
            <a:r>
              <a:rPr lang="en-US" altLang="zh-CN" sz="2800">
                <a:ea typeface="楷体_GB2312" pitchFamily="49" charset="-122"/>
              </a:rPr>
              <a:t>   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_________</a:t>
            </a:r>
            <a:r>
              <a:rPr lang="en-US" altLang="zh-CN" sz="2800">
                <a:ea typeface="楷体_GB2312" pitchFamily="49" charset="-122"/>
              </a:rPr>
              <a:t>  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；写出游人踊跃而热闹场面的词语是</a:t>
            </a:r>
            <a:r>
              <a:rPr lang="zh-CN" altLang="en-US" sz="2800">
                <a:ea typeface="楷体_GB2312" pitchFamily="49" charset="-122"/>
              </a:rPr>
              <a:t> 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_______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_______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，</a:t>
            </a:r>
          </a:p>
          <a:p>
            <a:pPr algn="l">
              <a:spcBef>
                <a:spcPct val="50000"/>
              </a:spcBef>
            </a:pP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____________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、能享受山水之乐的人是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  <a:sym typeface="Wingdings" panose="05000000000000000000" pitchFamily="2" charset="2"/>
              </a:rPr>
              <a:t>（　　）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/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 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．负者，行者，前者，后者，伛偻提携。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 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．往来而不绝者、起坐而喧哗者。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 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．滁人、众宾客、太守。</a:t>
            </a:r>
            <a:br>
              <a:rPr lang="zh-CN" altLang="en-US" sz="2800">
                <a:latin typeface="楷体_GB2312" pitchFamily="49" charset="-122"/>
                <a:ea typeface="楷体_GB2312" pitchFamily="49" charset="-122"/>
              </a:rPr>
            </a:br>
            <a:r>
              <a:rPr lang="zh-CN" altLang="en-US" sz="2800">
                <a:ea typeface="楷体_GB2312" pitchFamily="49" charset="-122"/>
              </a:rPr>
              <a:t> </a:t>
            </a:r>
            <a:r>
              <a:rPr lang="en-US" altLang="zh-CN" sz="2800">
                <a:latin typeface="楷体_GB2312" pitchFamily="49" charset="-122"/>
                <a:ea typeface="楷体_GB2312" pitchFamily="49" charset="-122"/>
              </a:rPr>
              <a:t>D</a:t>
            </a:r>
            <a:r>
              <a:rPr lang="zh-CN" altLang="en-US" sz="2800">
                <a:latin typeface="楷体_GB2312" pitchFamily="49" charset="-122"/>
                <a:ea typeface="楷体_GB2312" pitchFamily="49" charset="-122"/>
              </a:rPr>
              <a:t>．太守。</a:t>
            </a:r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323850" y="1143000"/>
            <a:ext cx="842486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en-US" altLang="zh-CN" sz="2800">
                <a:solidFill>
                  <a:srgbClr val="FF0066"/>
                </a:solidFill>
                <a:ea typeface="隶书" panose="02010509060101010101" pitchFamily="49" charset="-122"/>
              </a:rPr>
              <a:t>“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醉</a:t>
            </a:r>
            <a:r>
              <a:rPr lang="zh-CN" altLang="en-US" sz="2800">
                <a:solidFill>
                  <a:srgbClr val="FF0066"/>
                </a:solidFill>
                <a:ea typeface="隶书" panose="02010509060101010101" pitchFamily="49" charset="-122"/>
              </a:rPr>
              <a:t>”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的含义就是</a:t>
            </a:r>
            <a:r>
              <a:rPr lang="zh-CN" altLang="en-US" sz="2800">
                <a:solidFill>
                  <a:srgbClr val="FF0066"/>
                </a:solidFill>
                <a:ea typeface="隶书" panose="02010509060101010101" pitchFamily="49" charset="-122"/>
              </a:rPr>
              <a:t>“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乐</a:t>
            </a:r>
            <a:r>
              <a:rPr lang="zh-CN" altLang="en-US" sz="2800">
                <a:solidFill>
                  <a:srgbClr val="FF0066"/>
                </a:solidFill>
                <a:ea typeface="隶书" panose="02010509060101010101" pitchFamily="49" charset="-122"/>
              </a:rPr>
              <a:t>”</a:t>
            </a:r>
            <a:r>
              <a:rPr lang="en-US" altLang="zh-CN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因为太守施政有方，滁州人安居乐业，实现太守与民同乐的理想，所以</a:t>
            </a:r>
            <a:r>
              <a:rPr lang="zh-CN" altLang="en-US" sz="2800">
                <a:solidFill>
                  <a:srgbClr val="FF0066"/>
                </a:solidFill>
                <a:ea typeface="隶书" panose="02010509060101010101" pitchFamily="49" charset="-122"/>
              </a:rPr>
              <a:t>“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醉</a:t>
            </a:r>
            <a:r>
              <a:rPr lang="zh-CN" altLang="en-US" sz="2800">
                <a:solidFill>
                  <a:srgbClr val="FF0066"/>
                </a:solidFill>
                <a:ea typeface="隶书" panose="02010509060101010101" pitchFamily="49" charset="-122"/>
              </a:rPr>
              <a:t>”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也就是 </a:t>
            </a:r>
            <a:r>
              <a:rPr lang="zh-CN" altLang="en-US" sz="2800">
                <a:solidFill>
                  <a:srgbClr val="FF0066"/>
                </a:solidFill>
                <a:ea typeface="隶书" panose="02010509060101010101" pitchFamily="49" charset="-122"/>
              </a:rPr>
              <a:t>“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乐</a:t>
            </a:r>
            <a:r>
              <a:rPr lang="zh-CN" altLang="en-US" sz="2800">
                <a:solidFill>
                  <a:srgbClr val="FF0066"/>
                </a:solidFill>
                <a:ea typeface="隶书" panose="02010509060101010101" pitchFamily="49" charset="-122"/>
              </a:rPr>
              <a:t>”</a:t>
            </a:r>
            <a:r>
              <a:rPr lang="zh-CN" altLang="en-US" sz="2800">
                <a:solidFill>
                  <a:srgbClr val="FF0066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</a:p>
        </p:txBody>
      </p:sp>
      <p:sp>
        <p:nvSpPr>
          <p:cNvPr id="65552" name="Text Box 16"/>
          <p:cNvSpPr txBox="1">
            <a:spLocks noChangeArrowheads="1"/>
          </p:cNvSpPr>
          <p:nvPr/>
        </p:nvSpPr>
        <p:spPr bwMode="auto">
          <a:xfrm>
            <a:off x="3048000" y="2743200"/>
            <a:ext cx="91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负者</a:t>
            </a:r>
            <a:r>
              <a:rPr lang="zh-CN" altLang="en-US"/>
              <a:t> </a:t>
            </a:r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4343400" y="2743200"/>
            <a:ext cx="99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行者 </a:t>
            </a:r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5638800" y="2743200"/>
            <a:ext cx="1905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伛偻提携</a:t>
            </a:r>
            <a:r>
              <a:rPr lang="zh-CN" altLang="en-US"/>
              <a:t> </a:t>
            </a:r>
          </a:p>
        </p:txBody>
      </p:sp>
      <p:sp>
        <p:nvSpPr>
          <p:cNvPr id="65556" name="Text Box 20"/>
          <p:cNvSpPr txBox="1">
            <a:spLocks noChangeArrowheads="1"/>
          </p:cNvSpPr>
          <p:nvPr/>
        </p:nvSpPr>
        <p:spPr bwMode="auto">
          <a:xfrm>
            <a:off x="4500563" y="3213100"/>
            <a:ext cx="1295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  <a:ea typeface="楷体_GB2312" pitchFamily="49" charset="-122"/>
              </a:rPr>
              <a:t>前者呼</a:t>
            </a: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6156325" y="3213100"/>
            <a:ext cx="1295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后者应</a:t>
            </a:r>
            <a:r>
              <a:rPr lang="zh-CN" altLang="en-US" sz="2800"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</a:p>
        </p:txBody>
      </p:sp>
      <p:sp>
        <p:nvSpPr>
          <p:cNvPr id="65563" name="Text Box 27"/>
          <p:cNvSpPr txBox="1">
            <a:spLocks noChangeArrowheads="1"/>
          </p:cNvSpPr>
          <p:nvPr/>
        </p:nvSpPr>
        <p:spPr bwMode="auto">
          <a:xfrm>
            <a:off x="0" y="3716338"/>
            <a:ext cx="2057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  <a:latin typeface="楷体_GB2312" pitchFamily="49" charset="-122"/>
                <a:ea typeface="楷体_GB2312" pitchFamily="49" charset="-122"/>
              </a:rPr>
              <a:t>往来而不绝</a:t>
            </a:r>
            <a:r>
              <a:rPr lang="zh-CN" altLang="en-US"/>
              <a:t> </a:t>
            </a:r>
          </a:p>
        </p:txBody>
      </p:sp>
      <p:sp>
        <p:nvSpPr>
          <p:cNvPr id="65570" name="Text Box 34"/>
          <p:cNvSpPr txBox="1">
            <a:spLocks noChangeArrowheads="1"/>
          </p:cNvSpPr>
          <p:nvPr/>
        </p:nvSpPr>
        <p:spPr bwMode="auto">
          <a:xfrm>
            <a:off x="4724400" y="4267200"/>
            <a:ext cx="457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66"/>
                </a:solidFill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55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9" grpId="0" autoUpdateAnimBg="0"/>
      <p:bldP spid="65552" grpId="0" autoUpdateAnimBg="0"/>
      <p:bldP spid="65553" grpId="0" autoUpdateAnimBg="0"/>
      <p:bldP spid="65555" grpId="0" autoUpdateAnimBg="0"/>
      <p:bldP spid="65556" grpId="0" autoUpdateAnimBg="0"/>
      <p:bldP spid="65560" grpId="0" autoUpdateAnimBg="0"/>
      <p:bldP spid="65563" grpId="0" autoUpdateAnimBg="0"/>
      <p:bldP spid="6557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042988" y="1125538"/>
            <a:ext cx="30972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04800" y="838200"/>
            <a:ext cx="8610600" cy="50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altLang="zh-CN">
                <a:solidFill>
                  <a:srgbClr val="990000"/>
                </a:solidFill>
              </a:rPr>
              <a:t>           </a:t>
            </a:r>
            <a:r>
              <a:rPr lang="zh-CN" altLang="en-US">
                <a:solidFill>
                  <a:srgbClr val="990000"/>
                </a:solidFill>
              </a:rPr>
              <a:t>欧阳修为人忠直，敢于直谏，关心人民，要求政治改革，中年支持范仲淹为代表的革新派，范被黜，他为之辩，受牵连而被贬至滁州做太守，但他虽被贬，却能以积极的心态当好他的地方官，为百姓做事。</a:t>
            </a:r>
          </a:p>
          <a:p>
            <a:pPr algn="l">
              <a:spcBef>
                <a:spcPct val="50000"/>
              </a:spcBef>
            </a:pPr>
            <a:r>
              <a:rPr lang="zh-CN" altLang="en-US"/>
              <a:t>        </a:t>
            </a:r>
            <a:r>
              <a:rPr lang="zh-CN" altLang="en-US">
                <a:solidFill>
                  <a:srgbClr val="990000"/>
                </a:solidFill>
              </a:rPr>
              <a:t>他幼年丧父，家境贫寒，其母以荻杆画地教他认读。</a:t>
            </a:r>
            <a:r>
              <a:rPr lang="en-US" altLang="zh-CN">
                <a:solidFill>
                  <a:srgbClr val="990000"/>
                </a:solidFill>
              </a:rPr>
              <a:t>24</a:t>
            </a:r>
            <a:r>
              <a:rPr lang="zh-CN" altLang="en-US">
                <a:solidFill>
                  <a:srgbClr val="990000"/>
                </a:solidFill>
              </a:rPr>
              <a:t>岁登进士第，曾任西京（今河南省洛阳市）留守推官，因几次支持范仲淹等改革派，屡遭贬谪。晚年曾主持进士考试，录取了苏轼、苏辙、曾巩等人。又任枢密副使、参知政事、刑部尚书、兵部尚书等职。死后谥“文忠”，世称“欧阳文忠公”。欧阳修领导了北宋诗文革新运动，散文创作成就最大，也擅长诗词，诗学韩愈，多反映社会现实，有议论化、散文化倾向，词则婉约柔美，清新淡雅。他在史学方面也很有成就，参与修撰</a:t>
            </a:r>
            <a:r>
              <a:rPr lang="en-US" altLang="zh-CN">
                <a:solidFill>
                  <a:srgbClr val="990000"/>
                </a:solidFill>
              </a:rPr>
              <a:t>《</a:t>
            </a:r>
            <a:r>
              <a:rPr lang="zh-CN" altLang="en-US">
                <a:solidFill>
                  <a:srgbClr val="990000"/>
                </a:solidFill>
              </a:rPr>
              <a:t>新唐书</a:t>
            </a:r>
            <a:r>
              <a:rPr lang="en-US" altLang="zh-CN">
                <a:solidFill>
                  <a:srgbClr val="990000"/>
                </a:solidFill>
              </a:rPr>
              <a:t>》</a:t>
            </a:r>
            <a:r>
              <a:rPr lang="zh-CN" altLang="en-US">
                <a:solidFill>
                  <a:srgbClr val="990000"/>
                </a:solidFill>
              </a:rPr>
              <a:t>，自撰</a:t>
            </a:r>
            <a:r>
              <a:rPr lang="en-US" altLang="zh-CN">
                <a:solidFill>
                  <a:srgbClr val="990000"/>
                </a:solidFill>
              </a:rPr>
              <a:t>《</a:t>
            </a:r>
            <a:r>
              <a:rPr lang="zh-CN" altLang="en-US">
                <a:solidFill>
                  <a:srgbClr val="990000"/>
                </a:solidFill>
              </a:rPr>
              <a:t>新五代史</a:t>
            </a:r>
            <a:r>
              <a:rPr lang="en-US" altLang="zh-CN">
                <a:solidFill>
                  <a:srgbClr val="990000"/>
                </a:solidFill>
              </a:rPr>
              <a:t>》</a:t>
            </a:r>
            <a:r>
              <a:rPr lang="zh-CN" altLang="en-US">
                <a:solidFill>
                  <a:srgbClr val="990000"/>
                </a:solidFill>
              </a:rPr>
              <a:t>。有</a:t>
            </a:r>
            <a:r>
              <a:rPr lang="en-US" altLang="zh-CN">
                <a:solidFill>
                  <a:srgbClr val="990000"/>
                </a:solidFill>
              </a:rPr>
              <a:t>《</a:t>
            </a:r>
            <a:r>
              <a:rPr lang="zh-CN" altLang="en-US">
                <a:solidFill>
                  <a:srgbClr val="990000"/>
                </a:solidFill>
              </a:rPr>
              <a:t>欧阳文忠公集</a:t>
            </a:r>
            <a:r>
              <a:rPr lang="en-US" altLang="zh-CN">
                <a:solidFill>
                  <a:srgbClr val="990000"/>
                </a:solidFill>
              </a:rPr>
              <a:t>》</a:t>
            </a:r>
            <a:r>
              <a:rPr lang="zh-CN" altLang="en-US">
                <a:solidFill>
                  <a:srgbClr val="990000"/>
                </a:solidFill>
              </a:rPr>
              <a:t>传世。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4914900" y="1855788"/>
            <a:ext cx="69215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1019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800" b="0">
                <a:solidFill>
                  <a:srgbClr val="FFFFFF"/>
                </a:solidFill>
                <a:latin typeface="Arial" panose="020B0604020202020204" pitchFamily="34" charset="0"/>
              </a:rPr>
              <a:t>学</a:t>
            </a:r>
            <a:r>
              <a:rPr lang="en-US" altLang="zh-CN" sz="800" b="0">
                <a:solidFill>
                  <a:srgbClr val="FFFFFF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800" b="0">
                <a:solidFill>
                  <a:srgbClr val="FFFFFF"/>
                </a:solidFill>
                <a:latin typeface="Arial" panose="020B0604020202020204" pitchFamily="34" charset="0"/>
              </a:rPr>
              <a:t>科</a:t>
            </a:r>
            <a:r>
              <a:rPr lang="en-US" altLang="zh-CN" sz="800" b="0">
                <a:solidFill>
                  <a:srgbClr val="FFFFFF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800" b="0">
                <a:solidFill>
                  <a:srgbClr val="FFFFFF"/>
                </a:solidFill>
                <a:latin typeface="Arial" panose="020B0604020202020204" pitchFamily="34" charset="0"/>
              </a:rPr>
              <a:t>网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755650" y="908050"/>
            <a:ext cx="1719263" cy="564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800"/>
              <a:t>环</a:t>
            </a:r>
            <a:r>
              <a:rPr lang="zh-CN" altLang="en-US" sz="2800">
                <a:solidFill>
                  <a:srgbClr val="FF0000"/>
                </a:solidFill>
              </a:rPr>
              <a:t>滁</a:t>
            </a:r>
            <a:r>
              <a:rPr lang="zh-CN" altLang="en-US" sz="2800"/>
              <a:t>皆山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林</a:t>
            </a:r>
            <a:r>
              <a:rPr lang="zh-CN" altLang="en-US" sz="2800">
                <a:solidFill>
                  <a:srgbClr val="FF0000"/>
                </a:solidFill>
              </a:rPr>
              <a:t>壑</a:t>
            </a:r>
            <a:r>
              <a:rPr lang="zh-CN" altLang="en-US" sz="2800"/>
              <a:t>尤美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蔚</a:t>
            </a:r>
            <a:r>
              <a:rPr lang="zh-CN" altLang="en-US" sz="2800"/>
              <a:t>然深秀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琅琊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潺潺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酿</a:t>
            </a:r>
            <a:r>
              <a:rPr lang="zh-CN" altLang="en-US" sz="2800"/>
              <a:t>泉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饮少</a:t>
            </a:r>
            <a:r>
              <a:rPr lang="zh-CN" altLang="en-US" sz="2800">
                <a:solidFill>
                  <a:srgbClr val="FF0000"/>
                </a:solidFill>
              </a:rPr>
              <a:t>辄</a:t>
            </a:r>
            <a:r>
              <a:rPr lang="zh-CN" altLang="en-US" sz="2800"/>
              <a:t>醉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岩穴</a:t>
            </a:r>
            <a:r>
              <a:rPr lang="zh-CN" altLang="en-US" sz="2800">
                <a:solidFill>
                  <a:srgbClr val="FF0000"/>
                </a:solidFill>
              </a:rPr>
              <a:t>暝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晦</a:t>
            </a:r>
            <a:r>
              <a:rPr lang="zh-CN" altLang="en-US" sz="2800"/>
              <a:t>明</a:t>
            </a: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2555875" y="908050"/>
            <a:ext cx="1728788" cy="564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zh-CN" sz="2800"/>
              <a:t>chú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hè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wèi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lángyá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chánchán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niàng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zhé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míng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huì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5508625" y="908050"/>
            <a:ext cx="1371600" cy="564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伛偻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佝偻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提</a:t>
            </a:r>
            <a:r>
              <a:rPr lang="zh-CN" altLang="en-US" sz="2800">
                <a:solidFill>
                  <a:srgbClr val="FF0000"/>
                </a:solidFill>
              </a:rPr>
              <a:t>携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清</a:t>
            </a:r>
            <a:r>
              <a:rPr lang="zh-CN" altLang="en-US" sz="2800">
                <a:solidFill>
                  <a:srgbClr val="FF0000"/>
                </a:solidFill>
              </a:rPr>
              <a:t>洌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凛</a:t>
            </a:r>
            <a:r>
              <a:rPr lang="zh-CN" altLang="en-US" sz="2800">
                <a:solidFill>
                  <a:srgbClr val="FF0000"/>
                </a:solidFill>
              </a:rPr>
              <a:t>冽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山</a:t>
            </a:r>
            <a:r>
              <a:rPr lang="zh-CN" altLang="en-US" sz="2800">
                <a:solidFill>
                  <a:srgbClr val="FF0000"/>
                </a:solidFill>
              </a:rPr>
              <a:t>肴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野</a:t>
            </a:r>
            <a:r>
              <a:rPr lang="zh-CN" altLang="en-US" sz="2800">
                <a:solidFill>
                  <a:srgbClr val="FF0000"/>
                </a:solidFill>
              </a:rPr>
              <a:t>蔌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</a:rPr>
              <a:t>觥</a:t>
            </a:r>
            <a:r>
              <a:rPr lang="zh-CN" altLang="en-US" sz="2800"/>
              <a:t>筹</a:t>
            </a:r>
          </a:p>
          <a:p>
            <a:pPr algn="just">
              <a:spcBef>
                <a:spcPct val="50000"/>
              </a:spcBef>
            </a:pPr>
            <a:r>
              <a:rPr lang="zh-CN" altLang="en-US" sz="2800"/>
              <a:t>阴</a:t>
            </a:r>
            <a:r>
              <a:rPr lang="zh-CN" altLang="en-US" sz="2800">
                <a:solidFill>
                  <a:srgbClr val="FF0000"/>
                </a:solidFill>
              </a:rPr>
              <a:t>翳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7019925" y="908050"/>
            <a:ext cx="1676400" cy="564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zh-CN" sz="2800"/>
              <a:t>yǔlǚ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gōulóu 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xié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liè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liè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yáo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sù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gōng</a:t>
            </a:r>
          </a:p>
          <a:p>
            <a:pPr algn="just">
              <a:spcBef>
                <a:spcPct val="50000"/>
              </a:spcBef>
            </a:pPr>
            <a:r>
              <a:rPr lang="en-US" altLang="zh-CN" sz="2800"/>
              <a:t>yì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250825" y="188913"/>
            <a:ext cx="6121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/>
              <a:t>请读准下列</a:t>
            </a:r>
            <a:r>
              <a:rPr lang="zh-CN" altLang="en-US" sz="3200">
                <a:solidFill>
                  <a:srgbClr val="FF3300"/>
                </a:solidFill>
              </a:rPr>
              <a:t>红色</a:t>
            </a:r>
            <a:r>
              <a:rPr lang="zh-CN" altLang="en-US" sz="3200"/>
              <a:t>字体的字音：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背景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zui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484313"/>
            <a:ext cx="7704137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84213" y="692150"/>
            <a:ext cx="6335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600"/>
              <a:t>请借助工具书，翻译全文：</a:t>
            </a:r>
          </a:p>
        </p:txBody>
      </p:sp>
      <p:pic>
        <p:nvPicPr>
          <p:cNvPr id="2061" name="醉翁亭记 朗读.rm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9080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6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250825" y="260350"/>
            <a:ext cx="8893175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/>
              <a:t>　　环滁皆山也。</a:t>
            </a:r>
            <a:r>
              <a:rPr lang="zh-CN" altLang="en-US">
                <a:solidFill>
                  <a:srgbClr val="FF0000"/>
                </a:solidFill>
              </a:rPr>
              <a:t>其</a:t>
            </a:r>
            <a:r>
              <a:rPr lang="zh-CN" altLang="en-US"/>
              <a:t>西南</a:t>
            </a:r>
            <a:r>
              <a:rPr lang="zh-CN" altLang="en-US">
                <a:solidFill>
                  <a:srgbClr val="FF0000"/>
                </a:solidFill>
              </a:rPr>
              <a:t>诸</a:t>
            </a:r>
            <a:r>
              <a:rPr lang="zh-CN" altLang="en-US"/>
              <a:t>峰，林壑</a:t>
            </a:r>
            <a:r>
              <a:rPr lang="zh-CN" altLang="en-US">
                <a:solidFill>
                  <a:srgbClr val="FF0000"/>
                </a:solidFill>
              </a:rPr>
              <a:t>尤</a:t>
            </a:r>
            <a:r>
              <a:rPr lang="zh-CN" altLang="en-US"/>
              <a:t>美，望</a:t>
            </a:r>
            <a:r>
              <a:rPr lang="zh-CN" altLang="en-US">
                <a:solidFill>
                  <a:srgbClr val="FF0000"/>
                </a:solidFill>
              </a:rPr>
              <a:t>之</a:t>
            </a:r>
            <a:r>
              <a:rPr lang="zh-CN" altLang="en-US">
                <a:solidFill>
                  <a:srgbClr val="0033CC"/>
                </a:solidFill>
              </a:rPr>
              <a:t>蔚然</a:t>
            </a:r>
            <a:r>
              <a:rPr lang="zh-CN" altLang="en-US"/>
              <a:t>而深秀</a:t>
            </a:r>
            <a:r>
              <a:rPr lang="zh-CN" altLang="en-US" i="1">
                <a:solidFill>
                  <a:srgbClr val="0033CC"/>
                </a:solidFill>
              </a:rPr>
              <a:t>者</a:t>
            </a:r>
            <a:r>
              <a:rPr lang="zh-CN" altLang="en-US"/>
              <a:t>，琅琊</a:t>
            </a:r>
            <a:r>
              <a:rPr lang="zh-CN" altLang="en-US" i="1">
                <a:solidFill>
                  <a:srgbClr val="0033CC"/>
                </a:solidFill>
              </a:rPr>
              <a:t>也</a:t>
            </a:r>
            <a:r>
              <a:rPr lang="zh-CN" altLang="en-US"/>
              <a:t>。</a:t>
            </a:r>
            <a:r>
              <a:rPr lang="zh-CN" altLang="en-US">
                <a:solidFill>
                  <a:srgbClr val="FF0000"/>
                </a:solidFill>
              </a:rPr>
              <a:t>山</a:t>
            </a:r>
            <a:r>
              <a:rPr lang="zh-CN" altLang="en-US"/>
              <a:t>行六七里，渐闻水声潺潺</a:t>
            </a:r>
            <a:r>
              <a:rPr lang="zh-CN" altLang="en-US">
                <a:solidFill>
                  <a:srgbClr val="FF0000"/>
                </a:solidFill>
              </a:rPr>
              <a:t>而</a:t>
            </a:r>
            <a:r>
              <a:rPr lang="zh-CN" altLang="en-US"/>
              <a:t>泻出</a:t>
            </a:r>
            <a:r>
              <a:rPr lang="zh-CN" altLang="en-US">
                <a:solidFill>
                  <a:srgbClr val="FF0000"/>
                </a:solidFill>
              </a:rPr>
              <a:t>于</a:t>
            </a:r>
            <a:r>
              <a:rPr lang="zh-CN" altLang="en-US"/>
              <a:t>两峰之间</a:t>
            </a:r>
            <a:r>
              <a:rPr lang="zh-CN" altLang="en-US" i="1">
                <a:solidFill>
                  <a:srgbClr val="0033CC"/>
                </a:solidFill>
              </a:rPr>
              <a:t>者</a:t>
            </a:r>
            <a:r>
              <a:rPr lang="zh-CN" altLang="en-US"/>
              <a:t>，酿泉</a:t>
            </a:r>
            <a:r>
              <a:rPr lang="zh-CN" altLang="en-US" i="1">
                <a:solidFill>
                  <a:srgbClr val="0033CC"/>
                </a:solidFill>
              </a:rPr>
              <a:t>也</a:t>
            </a:r>
            <a:r>
              <a:rPr lang="zh-CN" altLang="en-US"/>
              <a:t>。峰回路转，有亭</a:t>
            </a:r>
            <a:r>
              <a:rPr lang="zh-CN" altLang="en-US">
                <a:solidFill>
                  <a:srgbClr val="FF0000"/>
                </a:solidFill>
              </a:rPr>
              <a:t>翼然</a:t>
            </a:r>
            <a:r>
              <a:rPr lang="zh-CN" altLang="en-US">
                <a:solidFill>
                  <a:srgbClr val="800080"/>
                </a:solidFill>
              </a:rPr>
              <a:t>临</a:t>
            </a:r>
            <a:r>
              <a:rPr lang="zh-CN" altLang="en-US">
                <a:solidFill>
                  <a:srgbClr val="FF0000"/>
                </a:solidFill>
              </a:rPr>
              <a:t>于</a:t>
            </a:r>
            <a:r>
              <a:rPr lang="zh-CN" altLang="en-US"/>
              <a:t>泉上</a:t>
            </a:r>
            <a:r>
              <a:rPr lang="zh-CN" altLang="en-US" i="1">
                <a:solidFill>
                  <a:srgbClr val="0033CC"/>
                </a:solidFill>
              </a:rPr>
              <a:t>者</a:t>
            </a:r>
            <a:r>
              <a:rPr lang="zh-CN" altLang="en-US"/>
              <a:t>，醉翁亭</a:t>
            </a:r>
            <a:r>
              <a:rPr lang="zh-CN" altLang="en-US" i="1">
                <a:solidFill>
                  <a:srgbClr val="0033CC"/>
                </a:solidFill>
              </a:rPr>
              <a:t>也</a:t>
            </a:r>
            <a:r>
              <a:rPr lang="zh-CN" altLang="en-US"/>
              <a:t>。作亭</a:t>
            </a:r>
            <a:r>
              <a:rPr lang="zh-CN" altLang="en-US">
                <a:solidFill>
                  <a:srgbClr val="FF0000"/>
                </a:solidFill>
              </a:rPr>
              <a:t>者</a:t>
            </a:r>
            <a:r>
              <a:rPr lang="zh-CN" altLang="en-US"/>
              <a:t>谁？山</a:t>
            </a:r>
            <a:r>
              <a:rPr lang="zh-CN" altLang="en-US">
                <a:solidFill>
                  <a:srgbClr val="FF0000"/>
                </a:solidFill>
              </a:rPr>
              <a:t>之</a:t>
            </a:r>
            <a:r>
              <a:rPr lang="zh-CN" altLang="en-US"/>
              <a:t>僧智仙</a:t>
            </a:r>
            <a:r>
              <a:rPr lang="zh-CN" altLang="en-US">
                <a:solidFill>
                  <a:srgbClr val="FF0000"/>
                </a:solidFill>
              </a:rPr>
              <a:t>也</a:t>
            </a:r>
            <a:r>
              <a:rPr lang="zh-CN" altLang="en-US"/>
              <a:t>。</a:t>
            </a:r>
            <a:r>
              <a:rPr lang="zh-CN" altLang="en-US">
                <a:solidFill>
                  <a:srgbClr val="FF0000"/>
                </a:solidFill>
              </a:rPr>
              <a:t>名</a:t>
            </a:r>
            <a:r>
              <a:rPr lang="zh-CN" altLang="en-US">
                <a:solidFill>
                  <a:srgbClr val="800080"/>
                </a:solidFill>
              </a:rPr>
              <a:t>之</a:t>
            </a:r>
            <a:r>
              <a:rPr lang="zh-CN" altLang="en-US"/>
              <a:t>者谁？太守自谓也。太守与客来饮于此，饮少</a:t>
            </a:r>
            <a:r>
              <a:rPr lang="zh-CN" altLang="en-US">
                <a:solidFill>
                  <a:srgbClr val="FF0000"/>
                </a:solidFill>
              </a:rPr>
              <a:t>辄</a:t>
            </a:r>
            <a:r>
              <a:rPr lang="zh-CN" altLang="en-US"/>
              <a:t>醉，</a:t>
            </a:r>
            <a:r>
              <a:rPr lang="zh-CN" altLang="en-US">
                <a:solidFill>
                  <a:srgbClr val="FF0000"/>
                </a:solidFill>
              </a:rPr>
              <a:t>而</a:t>
            </a:r>
            <a:r>
              <a:rPr lang="zh-CN" altLang="en-US"/>
              <a:t>年又最高，</a:t>
            </a:r>
            <a:r>
              <a:rPr lang="zh-CN" altLang="en-US">
                <a:solidFill>
                  <a:srgbClr val="FF0000"/>
                </a:solidFill>
              </a:rPr>
              <a:t>故</a:t>
            </a:r>
            <a:r>
              <a:rPr lang="zh-CN" altLang="en-US"/>
              <a:t>自</a:t>
            </a:r>
            <a:r>
              <a:rPr lang="zh-CN" altLang="en-US">
                <a:solidFill>
                  <a:srgbClr val="FF0000"/>
                </a:solidFill>
              </a:rPr>
              <a:t>号</a:t>
            </a:r>
            <a:r>
              <a:rPr lang="zh-CN" altLang="en-US"/>
              <a:t>曰“醉翁”也。醉翁</a:t>
            </a:r>
            <a:r>
              <a:rPr lang="zh-CN" altLang="en-US">
                <a:solidFill>
                  <a:srgbClr val="FF0000"/>
                </a:solidFill>
              </a:rPr>
              <a:t>之</a:t>
            </a:r>
            <a:r>
              <a:rPr lang="zh-CN" altLang="en-US">
                <a:solidFill>
                  <a:srgbClr val="800080"/>
                </a:solidFill>
              </a:rPr>
              <a:t>意</a:t>
            </a:r>
            <a:r>
              <a:rPr lang="zh-CN" altLang="en-US"/>
              <a:t>不在酒，在</a:t>
            </a:r>
            <a:r>
              <a:rPr lang="zh-CN" altLang="en-US">
                <a:solidFill>
                  <a:srgbClr val="FF0000"/>
                </a:solidFill>
              </a:rPr>
              <a:t>乎</a:t>
            </a:r>
            <a:r>
              <a:rPr lang="zh-CN" altLang="en-US"/>
              <a:t>山水之间也。山水之乐，</a:t>
            </a:r>
            <a:r>
              <a:rPr lang="zh-CN" altLang="en-US">
                <a:solidFill>
                  <a:srgbClr val="FF0000"/>
                </a:solidFill>
              </a:rPr>
              <a:t>得</a:t>
            </a:r>
            <a:r>
              <a:rPr lang="zh-CN" altLang="en-US">
                <a:solidFill>
                  <a:srgbClr val="800080"/>
                </a:solidFill>
              </a:rPr>
              <a:t>之</a:t>
            </a:r>
            <a:r>
              <a:rPr lang="zh-CN" altLang="en-US"/>
              <a:t>心而</a:t>
            </a:r>
            <a:r>
              <a:rPr lang="zh-CN" altLang="en-US">
                <a:solidFill>
                  <a:srgbClr val="800080"/>
                </a:solidFill>
              </a:rPr>
              <a:t>寓</a:t>
            </a:r>
            <a:r>
              <a:rPr lang="zh-CN" altLang="en-US">
                <a:solidFill>
                  <a:srgbClr val="FF0000"/>
                </a:solidFill>
              </a:rPr>
              <a:t>之</a:t>
            </a:r>
            <a:r>
              <a:rPr lang="zh-CN" altLang="en-US"/>
              <a:t>酒也。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250825" y="2749550"/>
            <a:ext cx="864235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/>
              <a:t>　　</a:t>
            </a:r>
            <a:r>
              <a:rPr lang="zh-CN" altLang="en-US">
                <a:solidFill>
                  <a:srgbClr val="0033CC"/>
                </a:solidFill>
              </a:rPr>
              <a:t>滁州城的四面都是山。它西南方向的山峦，树林和山谷尤其优美，远远看去树木茂盛、幽深秀丽的，是琅琊山啊。沿着山路走六七里，渐渐地听到潺潺的水声，（又看到一股水流）从两个山间飞淌下来的，是酿泉啊。山势回环，道路弯转，有一个亭子四角翘起像鸟张开翅膀一样座落在泉水边的，是醉翁亭啊。造亭子的人是谁？是山里的和尚智仙啊。给它起名的是谁？是太守用自己的别号称它的。太守和宾客来这里饮酒，喝得少也总是醉，而年龄又最大，所以给自己起了个别号叫“醉翁”。醉翁的心意不在酒上，而在山光水色中啊。游赏山水的乐趣，有感于心而寄托在酒上罢了。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9639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581650" y="687388"/>
              <a:ext cx="2079625" cy="376237"/>
            </p14:xfrm>
          </p:contentPart>
        </mc:Choice>
        <mc:Fallback xmlns="">
          <p:pic>
            <p:nvPicPr>
              <p:cNvPr id="69639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564020" y="671273"/>
                <a:ext cx="2114885" cy="40846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9640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820988" y="1044575"/>
              <a:ext cx="2063750" cy="384175"/>
            </p14:xfrm>
          </p:contentPart>
        </mc:Choice>
        <mc:Fallback xmlns="">
          <p:pic>
            <p:nvPicPr>
              <p:cNvPr id="69640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03343" y="1028499"/>
                <a:ext cx="2099040" cy="4163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9641" name="Ink 9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303713" y="2384425"/>
              <a:ext cx="196850" cy="250825"/>
            </p14:xfrm>
          </p:contentPart>
        </mc:Choice>
        <mc:Fallback xmlns="">
          <p:pic>
            <p:nvPicPr>
              <p:cNvPr id="69641" name="Ink 9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86079" y="2366741"/>
                <a:ext cx="232117" cy="2861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69642" name="Ink 10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491163" y="2428875"/>
              <a:ext cx="90487" cy="250825"/>
            </p14:xfrm>
          </p:contentPart>
        </mc:Choice>
        <mc:Fallback xmlns="">
          <p:pic>
            <p:nvPicPr>
              <p:cNvPr id="69642" name="Ink 10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473356" y="2411191"/>
                <a:ext cx="126100" cy="28619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69643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4081463" y="687388"/>
              <a:ext cx="1116012" cy="393700"/>
            </p14:xfrm>
          </p:contentPart>
        </mc:Choice>
        <mc:Fallback xmlns="">
          <p:pic>
            <p:nvPicPr>
              <p:cNvPr id="69643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63828" y="670133"/>
                <a:ext cx="1151281" cy="4282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9644" name="Ink 1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081838" y="1438275"/>
              <a:ext cx="911225" cy="357188"/>
            </p14:xfrm>
          </p:contentPart>
        </mc:Choice>
        <mc:Fallback xmlns="">
          <p:pic>
            <p:nvPicPr>
              <p:cNvPr id="69644" name="Ink 1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064197" y="1420894"/>
                <a:ext cx="946508" cy="391949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P1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457200" y="457200"/>
            <a:ext cx="8458200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/>
              <a:t>1</a:t>
            </a:r>
            <a:r>
              <a:rPr lang="zh-CN" altLang="en-US" sz="2800"/>
              <a:t>、请概括这一段的段意。</a:t>
            </a:r>
          </a:p>
          <a:p>
            <a:pPr algn="l">
              <a:spcBef>
                <a:spcPct val="50000"/>
              </a:spcBef>
            </a:pPr>
            <a:endParaRPr lang="zh-CN" altLang="en-US" sz="2800"/>
          </a:p>
          <a:p>
            <a:pPr algn="l">
              <a:spcBef>
                <a:spcPct val="50000"/>
              </a:spcBef>
            </a:pPr>
            <a:r>
              <a:rPr lang="en-US" altLang="zh-CN" sz="2800"/>
              <a:t>2</a:t>
            </a:r>
            <a:r>
              <a:rPr lang="zh-CN" altLang="en-US" sz="2800"/>
              <a:t>、这段文字的写景顺序是什么？</a:t>
            </a:r>
          </a:p>
          <a:p>
            <a:pPr algn="l">
              <a:spcBef>
                <a:spcPct val="50000"/>
              </a:spcBef>
            </a:pPr>
            <a:endParaRPr lang="zh-CN" altLang="en-US" sz="2800"/>
          </a:p>
          <a:p>
            <a:pPr algn="l">
              <a:spcBef>
                <a:spcPct val="50000"/>
              </a:spcBef>
            </a:pPr>
            <a:r>
              <a:rPr lang="en-US" altLang="zh-CN" sz="2800"/>
              <a:t>3</a:t>
            </a:r>
            <a:r>
              <a:rPr lang="zh-CN" altLang="en-US" sz="2800"/>
              <a:t>、</a:t>
            </a:r>
            <a:r>
              <a:rPr lang="zh-CN" altLang="en-US" sz="2800">
                <a:latin typeface="宋体" panose="02010600030101010101" pitchFamily="2" charset="-122"/>
              </a:rPr>
              <a:t>这段有一个名句，请将它找出来。这句话在全文中的作用是什么</a:t>
            </a:r>
            <a:r>
              <a:rPr lang="en-US" altLang="zh-CN" sz="2800">
                <a:latin typeface="宋体" panose="02010600030101010101" pitchFamily="2" charset="-122"/>
              </a:rPr>
              <a:t>?</a:t>
            </a:r>
          </a:p>
          <a:p>
            <a:pPr algn="l">
              <a:spcBef>
                <a:spcPct val="50000"/>
              </a:spcBef>
            </a:pPr>
            <a:endParaRPr lang="en-US" altLang="zh-CN" sz="2800">
              <a:latin typeface="宋体" panose="02010600030101010101" pitchFamily="2" charset="-122"/>
            </a:endParaRPr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1066800" y="990600"/>
            <a:ext cx="5867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醉翁亭的自然环境和命名缘由。</a:t>
            </a:r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990600" y="2362200"/>
            <a:ext cx="6019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由面到点，或由全景到局部。</a:t>
            </a:r>
          </a:p>
        </p:txBody>
      </p:sp>
      <p:sp>
        <p:nvSpPr>
          <p:cNvPr id="81930" name="Text Box 10"/>
          <p:cNvSpPr txBox="1">
            <a:spLocks noChangeArrowheads="1"/>
          </p:cNvSpPr>
          <p:nvPr/>
        </p:nvSpPr>
        <p:spPr bwMode="auto">
          <a:xfrm>
            <a:off x="533400" y="4038600"/>
            <a:ext cx="8610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>
                <a:solidFill>
                  <a:srgbClr val="FF0066"/>
                </a:solidFill>
              </a:rPr>
              <a:t>作用：是全文的核心命意，为写景抒情定下了基调。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4914900" y="1855788"/>
            <a:ext cx="69215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1019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800" b="0">
                <a:solidFill>
                  <a:srgbClr val="FFFFFF"/>
                </a:solidFill>
                <a:latin typeface="Arial" panose="020B0604020202020204" pitchFamily="34" charset="0"/>
              </a:rPr>
              <a:t>学</a:t>
            </a:r>
            <a:r>
              <a:rPr lang="en-US" altLang="zh-CN" sz="800" b="0">
                <a:solidFill>
                  <a:srgbClr val="FFFFFF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800" b="0">
                <a:solidFill>
                  <a:srgbClr val="FFFFFF"/>
                </a:solidFill>
                <a:latin typeface="Arial" panose="020B0604020202020204" pitchFamily="34" charset="0"/>
              </a:rPr>
              <a:t>科</a:t>
            </a:r>
            <a:r>
              <a:rPr lang="en-US" altLang="zh-CN" sz="800" b="0">
                <a:solidFill>
                  <a:srgbClr val="FFFFFF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800" b="0">
                <a:solidFill>
                  <a:srgbClr val="FFFFFF"/>
                </a:solidFill>
                <a:latin typeface="Arial" panose="020B0604020202020204" pitchFamily="34" charset="0"/>
              </a:rPr>
              <a:t>网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8" grpId="0"/>
      <p:bldP spid="81929" grpId="0"/>
      <p:bldP spid="819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背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99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81000" y="3124200"/>
            <a:ext cx="8520113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/>
              <a:t>　　 </a:t>
            </a:r>
            <a:r>
              <a:rPr lang="zh-CN" altLang="en-US" sz="2800">
                <a:solidFill>
                  <a:srgbClr val="0033CC"/>
                </a:solidFill>
              </a:rPr>
              <a:t>要说那太阳出来而林间的雾气散了，烟云聚拢而山谷洞穴昏暗了，这明暗交替变化的景象，就是山中的早晨和晚上。野花开放而散发出幽微的香气，美丽的树木枝繁叶茂而一片浓阴，秋风浩浩，天气晴好，霜露洁白，水流减少，石头裸露，这是山中的四季景色。早晨上山，傍晚返回，四季的景色不同，而那快乐也是无穷无尽的。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457200" y="838200"/>
            <a:ext cx="81534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800"/>
              <a:t>        </a:t>
            </a:r>
            <a:r>
              <a:rPr lang="zh-CN" altLang="en-US" sz="2800"/>
              <a:t>若夫日出</a:t>
            </a:r>
            <a:r>
              <a:rPr lang="zh-CN" altLang="en-US" sz="2800">
                <a:solidFill>
                  <a:srgbClr val="FF0000"/>
                </a:solidFill>
              </a:rPr>
              <a:t>而</a:t>
            </a:r>
            <a:r>
              <a:rPr lang="zh-CN" altLang="en-US" sz="2800"/>
              <a:t>林霏开，云归</a:t>
            </a:r>
            <a:r>
              <a:rPr lang="zh-CN" altLang="en-US" sz="2800">
                <a:solidFill>
                  <a:srgbClr val="FF0000"/>
                </a:solidFill>
              </a:rPr>
              <a:t>而</a:t>
            </a:r>
            <a:r>
              <a:rPr lang="zh-CN" altLang="en-US" sz="2800"/>
              <a:t>岩穴</a:t>
            </a:r>
            <a:r>
              <a:rPr lang="zh-CN" altLang="en-US" sz="2800">
                <a:solidFill>
                  <a:srgbClr val="FF0000"/>
                </a:solidFill>
              </a:rPr>
              <a:t>暝</a:t>
            </a:r>
            <a:r>
              <a:rPr lang="zh-CN" altLang="en-US" sz="2800"/>
              <a:t>，晦明变化</a:t>
            </a:r>
            <a:r>
              <a:rPr lang="zh-CN" altLang="en-US" sz="2800" i="1">
                <a:solidFill>
                  <a:srgbClr val="0033CC"/>
                </a:solidFill>
              </a:rPr>
              <a:t>者</a:t>
            </a:r>
            <a:r>
              <a:rPr lang="zh-CN" altLang="en-US" sz="2800"/>
              <a:t>，山间</a:t>
            </a:r>
            <a:r>
              <a:rPr lang="zh-CN" altLang="en-US" sz="2800">
                <a:solidFill>
                  <a:srgbClr val="FF0000"/>
                </a:solidFill>
              </a:rPr>
              <a:t>之</a:t>
            </a:r>
            <a:r>
              <a:rPr lang="zh-CN" altLang="en-US" sz="2800"/>
              <a:t>朝暮</a:t>
            </a:r>
            <a:r>
              <a:rPr lang="zh-CN" altLang="en-US" sz="2800" i="1">
                <a:solidFill>
                  <a:srgbClr val="0033CC"/>
                </a:solidFill>
              </a:rPr>
              <a:t>也</a:t>
            </a:r>
            <a:r>
              <a:rPr lang="zh-CN" altLang="en-US" sz="2800"/>
              <a:t>。野芳</a:t>
            </a:r>
            <a:r>
              <a:rPr lang="zh-CN" altLang="en-US" sz="2800">
                <a:solidFill>
                  <a:srgbClr val="FF0000"/>
                </a:solidFill>
              </a:rPr>
              <a:t>发</a:t>
            </a:r>
            <a:r>
              <a:rPr lang="zh-CN" altLang="en-US" sz="2800">
                <a:solidFill>
                  <a:srgbClr val="800080"/>
                </a:solidFill>
              </a:rPr>
              <a:t>而</a:t>
            </a:r>
            <a:r>
              <a:rPr lang="zh-CN" altLang="en-US" sz="2800"/>
              <a:t>幽香，佳木</a:t>
            </a:r>
            <a:r>
              <a:rPr lang="zh-CN" altLang="en-US" sz="2800">
                <a:solidFill>
                  <a:srgbClr val="FF0000"/>
                </a:solidFill>
              </a:rPr>
              <a:t>秀</a:t>
            </a:r>
            <a:r>
              <a:rPr lang="zh-CN" altLang="en-US" sz="2800"/>
              <a:t>而繁阴，风霜高洁，水落</a:t>
            </a:r>
            <a:r>
              <a:rPr lang="zh-CN" altLang="en-US" sz="2800">
                <a:solidFill>
                  <a:srgbClr val="800080"/>
                </a:solidFill>
              </a:rPr>
              <a:t>而</a:t>
            </a:r>
            <a:r>
              <a:rPr lang="zh-CN" altLang="en-US" sz="2800"/>
              <a:t>石出</a:t>
            </a:r>
            <a:r>
              <a:rPr lang="zh-CN" altLang="en-US" sz="2800" i="1">
                <a:solidFill>
                  <a:srgbClr val="0033CC"/>
                </a:solidFill>
              </a:rPr>
              <a:t>者</a:t>
            </a:r>
            <a:r>
              <a:rPr lang="zh-CN" altLang="en-US" sz="2800"/>
              <a:t>，山间之四时</a:t>
            </a:r>
            <a:r>
              <a:rPr lang="zh-CN" altLang="en-US" sz="2800" i="1">
                <a:solidFill>
                  <a:srgbClr val="0033CC"/>
                </a:solidFill>
              </a:rPr>
              <a:t>也</a:t>
            </a:r>
            <a:r>
              <a:rPr lang="zh-CN" altLang="en-US" sz="2800"/>
              <a:t>。朝而往，暮而归，四时</a:t>
            </a:r>
            <a:r>
              <a:rPr lang="zh-CN" altLang="en-US" sz="2800">
                <a:solidFill>
                  <a:srgbClr val="FF0000"/>
                </a:solidFill>
              </a:rPr>
              <a:t>之</a:t>
            </a:r>
            <a:r>
              <a:rPr lang="zh-CN" altLang="en-US" sz="2800"/>
              <a:t>景不同，而乐亦无穷也。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P1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449263"/>
            <a:ext cx="7772400" cy="5500687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、此段运用了哪些表达方式？</a:t>
            </a:r>
          </a:p>
          <a:p>
            <a:pPr>
              <a:buFontTx/>
              <a:buNone/>
            </a:pP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 sz="2800" b="1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描写  抒情</a:t>
            </a:r>
          </a:p>
          <a:p>
            <a:pPr>
              <a:buFontTx/>
              <a:buNone/>
            </a:pPr>
            <a:endParaRPr lang="zh-CN" altLang="en-US" sz="2800" b="1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en-US" altLang="zh-CN" sz="28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、描写的是什么景，抒发的是什么情？</a:t>
            </a:r>
          </a:p>
          <a:p>
            <a:pPr>
              <a:buFontTx/>
              <a:buNone/>
            </a:pPr>
            <a:endParaRPr lang="zh-CN" altLang="en-US" sz="2800" b="1">
              <a:solidFill>
                <a:srgbClr val="0066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  <a:buFontTx/>
              <a:buNone/>
            </a:pPr>
            <a:r>
              <a:rPr lang="zh-CN" altLang="en-US" sz="2800" b="1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景</a:t>
            </a:r>
            <a:r>
              <a:rPr lang="en-US" altLang="zh-CN" sz="2800" b="1"/>
              <a:t>——  </a:t>
            </a:r>
            <a:r>
              <a:rPr lang="zh-CN" altLang="en-US" sz="2800" b="1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写醉翁亭周围的秀丽景色</a:t>
            </a:r>
          </a:p>
          <a:p>
            <a:pPr>
              <a:lnSpc>
                <a:spcPct val="125000"/>
              </a:lnSpc>
              <a:buFontTx/>
              <a:buNone/>
            </a:pPr>
            <a:r>
              <a:rPr lang="zh-CN" altLang="en-US" sz="2800" b="1">
                <a:solidFill>
                  <a:schemeClr val="accent2"/>
                </a:solidFill>
              </a:rPr>
              <a:t>        </a:t>
            </a:r>
            <a:r>
              <a:rPr lang="zh-CN" altLang="en-US" sz="2800" b="1">
                <a:ea typeface="黑体" panose="02010609060101010101" pitchFamily="49" charset="-122"/>
              </a:rPr>
              <a:t>情</a:t>
            </a:r>
            <a:r>
              <a:rPr lang="en-US" altLang="zh-CN" sz="2800" b="1"/>
              <a:t>——  </a:t>
            </a:r>
            <a:r>
              <a:rPr lang="zh-CN" altLang="en-US" sz="2800" b="1">
                <a:solidFill>
                  <a:srgbClr val="FF0066"/>
                </a:solidFill>
                <a:ea typeface="黑体" panose="02010609060101010101" pitchFamily="49" charset="-122"/>
              </a:rPr>
              <a:t>欣赏山水的无穷乐趣</a:t>
            </a:r>
            <a:endParaRPr lang="zh-CN" altLang="en-US" sz="2800" b="1">
              <a:solidFill>
                <a:srgbClr val="FF006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Tx/>
              <a:buNone/>
            </a:pPr>
            <a:r>
              <a:rPr lang="zh-CN" altLang="en-US" sz="2800" b="1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</a:p>
          <a:p>
            <a:pPr>
              <a:buFontTx/>
              <a:buNone/>
            </a:pPr>
            <a:r>
              <a:rPr lang="zh-CN" altLang="en-US" sz="2800" b="1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8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8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68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68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6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8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68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uild="p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1664</TotalTime>
  <Words>1550</Words>
  <Application>Microsoft Office PowerPoint</Application>
  <PresentationFormat>全屏显示(4:3)</PresentationFormat>
  <Paragraphs>208</Paragraphs>
  <Slides>23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这一段中包含几层意思？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kexing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yyz</dc:creator>
  <cp:lastModifiedBy>Administrator</cp:lastModifiedBy>
  <cp:revision>127</cp:revision>
  <dcterms:created xsi:type="dcterms:W3CDTF">2005-11-29T03:03:45Z</dcterms:created>
  <dcterms:modified xsi:type="dcterms:W3CDTF">2015-08-27T03:44:49Z</dcterms:modified>
</cp:coreProperties>
</file>